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69" r:id="rId4"/>
    <p:sldId id="271" r:id="rId5"/>
    <p:sldId id="270" r:id="rId6"/>
    <p:sldId id="262" r:id="rId7"/>
    <p:sldId id="272" r:id="rId8"/>
    <p:sldId id="263" r:id="rId9"/>
    <p:sldId id="258" r:id="rId10"/>
    <p:sldId id="264" r:id="rId11"/>
    <p:sldId id="268" r:id="rId12"/>
    <p:sldId id="265" r:id="rId13"/>
    <p:sldId id="267" r:id="rId14"/>
    <p:sldId id="266" r:id="rId15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6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AA29-A98F-42C9-8E13-59A23E9A5C53}" type="datetimeFigureOut">
              <a:rPr lang="es-PE" smtClean="0"/>
              <a:t>20/03/2020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2CE59-F854-4F63-8BAC-DD4668B420F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0516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AA29-A98F-42C9-8E13-59A23E9A5C53}" type="datetimeFigureOut">
              <a:rPr lang="es-PE" smtClean="0"/>
              <a:t>20/03/2020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2CE59-F854-4F63-8BAC-DD4668B420F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31857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AA29-A98F-42C9-8E13-59A23E9A5C53}" type="datetimeFigureOut">
              <a:rPr lang="es-PE" smtClean="0"/>
              <a:t>20/03/2020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2CE59-F854-4F63-8BAC-DD4668B420F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5516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AA29-A98F-42C9-8E13-59A23E9A5C53}" type="datetimeFigureOut">
              <a:rPr lang="es-PE" smtClean="0"/>
              <a:t>20/03/2020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2CE59-F854-4F63-8BAC-DD4668B420F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50698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AA29-A98F-42C9-8E13-59A23E9A5C53}" type="datetimeFigureOut">
              <a:rPr lang="es-PE" smtClean="0"/>
              <a:t>20/03/2020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2CE59-F854-4F63-8BAC-DD4668B420F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81657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AA29-A98F-42C9-8E13-59A23E9A5C53}" type="datetimeFigureOut">
              <a:rPr lang="es-PE" smtClean="0"/>
              <a:t>20/03/2020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2CE59-F854-4F63-8BAC-DD4668B420F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24883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AA29-A98F-42C9-8E13-59A23E9A5C53}" type="datetimeFigureOut">
              <a:rPr lang="es-PE" smtClean="0"/>
              <a:t>20/03/2020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2CE59-F854-4F63-8BAC-DD4668B420F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90440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AA29-A98F-42C9-8E13-59A23E9A5C53}" type="datetimeFigureOut">
              <a:rPr lang="es-PE" smtClean="0"/>
              <a:t>20/03/2020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2CE59-F854-4F63-8BAC-DD4668B420F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55391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AA29-A98F-42C9-8E13-59A23E9A5C53}" type="datetimeFigureOut">
              <a:rPr lang="es-PE" smtClean="0"/>
              <a:t>20/03/2020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2CE59-F854-4F63-8BAC-DD4668B420F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35400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AA29-A98F-42C9-8E13-59A23E9A5C53}" type="datetimeFigureOut">
              <a:rPr lang="es-PE" smtClean="0"/>
              <a:t>20/03/2020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2CE59-F854-4F63-8BAC-DD4668B420F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0675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AA29-A98F-42C9-8E13-59A23E9A5C53}" type="datetimeFigureOut">
              <a:rPr lang="es-PE" smtClean="0"/>
              <a:t>20/03/2020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2CE59-F854-4F63-8BAC-DD4668B420F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262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7AA29-A98F-42C9-8E13-59A23E9A5C53}" type="datetimeFigureOut">
              <a:rPr lang="es-PE" smtClean="0"/>
              <a:t>20/03/2020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2CE59-F854-4F63-8BAC-DD4668B420F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89120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Hoja_de_c_lculo_de_Microsoft_Excel_97-200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4.emf"/><Relationship Id="rId4" Type="http://schemas.openxmlformats.org/officeDocument/2006/relationships/oleObject" Target="../embeddings/Hoja_de_c_lculo_de_Microsoft_Excel_97-20031.xls"/><Relationship Id="rId9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Hoja_de_c_lculo_de_Microsoft_Excel_97-2003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7.emf"/><Relationship Id="rId4" Type="http://schemas.openxmlformats.org/officeDocument/2006/relationships/oleObject" Target="../embeddings/Hoja_de_c_lculo_de_Microsoft_Excel_97-20033.xls"/><Relationship Id="rId9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emf"/><Relationship Id="rId5" Type="http://schemas.openxmlformats.org/officeDocument/2006/relationships/oleObject" Target="../embeddings/Hoja_de_c_lculo_de_Microsoft_Excel_97-20035.xls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.jpeg"/><Relationship Id="rId7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5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/>
          <p:cNvSpPr/>
          <p:nvPr/>
        </p:nvSpPr>
        <p:spPr>
          <a:xfrm>
            <a:off x="824412" y="142546"/>
            <a:ext cx="78004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4000" b="1" dirty="0"/>
              <a:t>Perú Amazónico y Pacifico Marañón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83" y="849672"/>
            <a:ext cx="8092331" cy="5702565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754" y="2785302"/>
            <a:ext cx="2158092" cy="3009971"/>
          </a:xfrm>
          <a:prstGeom prst="rect">
            <a:avLst/>
          </a:prstGeom>
        </p:spPr>
      </p:pic>
      <p:sp>
        <p:nvSpPr>
          <p:cNvPr id="26" name="CuadroTexto 25"/>
          <p:cNvSpPr txBox="1"/>
          <p:nvPr/>
        </p:nvSpPr>
        <p:spPr>
          <a:xfrm>
            <a:off x="6876511" y="880012"/>
            <a:ext cx="4343424" cy="26468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PE" sz="2000" b="1" dirty="0" smtClean="0"/>
              <a:t>Perú Amazónico y Pacifico Marañón</a:t>
            </a:r>
          </a:p>
          <a:p>
            <a:r>
              <a:rPr lang="es-PE" sz="2000" b="1" dirty="0" smtClean="0"/>
              <a:t> </a:t>
            </a:r>
          </a:p>
          <a:p>
            <a:r>
              <a:rPr lang="es-PE" dirty="0" smtClean="0"/>
              <a:t>1- La  Cuenca amazónica</a:t>
            </a:r>
          </a:p>
          <a:p>
            <a:r>
              <a:rPr lang="es-PE" dirty="0" smtClean="0"/>
              <a:t>2- Perú</a:t>
            </a:r>
          </a:p>
          <a:p>
            <a:r>
              <a:rPr lang="es-PE" dirty="0" smtClean="0"/>
              <a:t>3- Perú Amazónico</a:t>
            </a:r>
          </a:p>
          <a:p>
            <a:r>
              <a:rPr lang="es-PE" dirty="0" smtClean="0"/>
              <a:t>4- Corredor Pacifico Marañón</a:t>
            </a:r>
          </a:p>
          <a:p>
            <a:pPr marL="444500" lvl="1" indent="-173038">
              <a:buFontTx/>
              <a:buChar char="-"/>
            </a:pPr>
            <a:r>
              <a:rPr lang="es-PE" dirty="0" smtClean="0"/>
              <a:t>Azul : Parte Pacifica</a:t>
            </a:r>
          </a:p>
          <a:p>
            <a:pPr marL="444500" lvl="1" indent="-173038">
              <a:buFontTx/>
              <a:buChar char="-"/>
            </a:pPr>
            <a:r>
              <a:rPr lang="es-PE" dirty="0" smtClean="0"/>
              <a:t>Amarillo - Parte Cajamarca</a:t>
            </a:r>
          </a:p>
          <a:p>
            <a:pPr marL="444500" lvl="1" indent="-173038">
              <a:buFontTx/>
              <a:buChar char="-"/>
            </a:pPr>
            <a:r>
              <a:rPr lang="es-PE" dirty="0" smtClean="0"/>
              <a:t>Rojo – Parte </a:t>
            </a:r>
            <a:r>
              <a:rPr lang="es-PE" dirty="0" err="1" smtClean="0"/>
              <a:t>Nor</a:t>
            </a:r>
            <a:r>
              <a:rPr lang="es-PE" dirty="0" smtClean="0"/>
              <a:t> Amazonas/</a:t>
            </a:r>
            <a:r>
              <a:rPr lang="es-PE" dirty="0" err="1" smtClean="0"/>
              <a:t>Datem</a:t>
            </a:r>
            <a:endParaRPr lang="es-PE" dirty="0"/>
          </a:p>
        </p:txBody>
      </p:sp>
      <p:sp>
        <p:nvSpPr>
          <p:cNvPr id="28" name="CuadroTexto 27"/>
          <p:cNvSpPr txBox="1"/>
          <p:nvPr/>
        </p:nvSpPr>
        <p:spPr>
          <a:xfrm>
            <a:off x="8195378" y="3654699"/>
            <a:ext cx="3024557" cy="218521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2800" dirty="0" smtClean="0"/>
              <a:t>Perú Amazónico</a:t>
            </a:r>
          </a:p>
          <a:p>
            <a:r>
              <a:rPr lang="es-PE" dirty="0" smtClean="0"/>
              <a:t>1- Loreto  (Azul claro)</a:t>
            </a:r>
          </a:p>
          <a:p>
            <a:r>
              <a:rPr lang="es-PE" dirty="0" smtClean="0"/>
              <a:t>2- Amazonas (naranja)</a:t>
            </a:r>
          </a:p>
          <a:p>
            <a:r>
              <a:rPr lang="es-PE" dirty="0" smtClean="0"/>
              <a:t>3- San Martin (amarillo)</a:t>
            </a:r>
          </a:p>
          <a:p>
            <a:r>
              <a:rPr lang="es-PE" dirty="0" smtClean="0"/>
              <a:t>4- </a:t>
            </a:r>
            <a:r>
              <a:rPr lang="es-PE" dirty="0" err="1" smtClean="0"/>
              <a:t>Huanuco</a:t>
            </a:r>
            <a:r>
              <a:rPr lang="es-PE" dirty="0" smtClean="0"/>
              <a:t> (Azul oscuro)</a:t>
            </a:r>
          </a:p>
          <a:p>
            <a:r>
              <a:rPr lang="es-PE" dirty="0" smtClean="0"/>
              <a:t>5- Ucayali </a:t>
            </a:r>
            <a:r>
              <a:rPr lang="es-PE" dirty="0"/>
              <a:t>(</a:t>
            </a:r>
            <a:r>
              <a:rPr lang="es-PE" dirty="0" smtClean="0"/>
              <a:t>violeta)</a:t>
            </a:r>
          </a:p>
          <a:p>
            <a:r>
              <a:rPr lang="es-PE" dirty="0" smtClean="0"/>
              <a:t>6- Madre de Dios (Azul claro)</a:t>
            </a:r>
            <a:endParaRPr lang="es-PE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170" y="2785302"/>
            <a:ext cx="1561380" cy="2058182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>
            <a:off x="1467657" y="3188871"/>
            <a:ext cx="1953797" cy="773026"/>
            <a:chOff x="1053983" y="2785302"/>
            <a:chExt cx="1953797" cy="773026"/>
          </a:xfrm>
        </p:grpSpPr>
        <p:grpSp>
          <p:nvGrpSpPr>
            <p:cNvPr id="13" name="Grupo 12"/>
            <p:cNvGrpSpPr/>
            <p:nvPr/>
          </p:nvGrpSpPr>
          <p:grpSpPr>
            <a:xfrm>
              <a:off x="1279778" y="3069321"/>
              <a:ext cx="654185" cy="362995"/>
              <a:chOff x="3402892" y="2895698"/>
              <a:chExt cx="654185" cy="362995"/>
            </a:xfrm>
          </p:grpSpPr>
          <p:sp>
            <p:nvSpPr>
              <p:cNvPr id="14" name="Forma libre 13"/>
              <p:cNvSpPr/>
              <p:nvPr/>
            </p:nvSpPr>
            <p:spPr>
              <a:xfrm>
                <a:off x="3402892" y="3114693"/>
                <a:ext cx="352425" cy="144000"/>
              </a:xfrm>
              <a:custGeom>
                <a:avLst/>
                <a:gdLst>
                  <a:gd name="connsiteX0" fmla="*/ 0 w 352425"/>
                  <a:gd name="connsiteY0" fmla="*/ 0 h 152400"/>
                  <a:gd name="connsiteX1" fmla="*/ 47625 w 352425"/>
                  <a:gd name="connsiteY1" fmla="*/ 14288 h 152400"/>
                  <a:gd name="connsiteX2" fmla="*/ 76200 w 352425"/>
                  <a:gd name="connsiteY2" fmla="*/ 19050 h 152400"/>
                  <a:gd name="connsiteX3" fmla="*/ 90488 w 352425"/>
                  <a:gd name="connsiteY3" fmla="*/ 23813 h 152400"/>
                  <a:gd name="connsiteX4" fmla="*/ 114300 w 352425"/>
                  <a:gd name="connsiteY4" fmla="*/ 28575 h 152400"/>
                  <a:gd name="connsiteX5" fmla="*/ 133350 w 352425"/>
                  <a:gd name="connsiteY5" fmla="*/ 33338 h 152400"/>
                  <a:gd name="connsiteX6" fmla="*/ 142875 w 352425"/>
                  <a:gd name="connsiteY6" fmla="*/ 52388 h 152400"/>
                  <a:gd name="connsiteX7" fmla="*/ 157163 w 352425"/>
                  <a:gd name="connsiteY7" fmla="*/ 57150 h 152400"/>
                  <a:gd name="connsiteX8" fmla="*/ 185738 w 352425"/>
                  <a:gd name="connsiteY8" fmla="*/ 71438 h 152400"/>
                  <a:gd name="connsiteX9" fmla="*/ 204788 w 352425"/>
                  <a:gd name="connsiteY9" fmla="*/ 100013 h 152400"/>
                  <a:gd name="connsiteX10" fmla="*/ 214313 w 352425"/>
                  <a:gd name="connsiteY10" fmla="*/ 114300 h 152400"/>
                  <a:gd name="connsiteX11" fmla="*/ 228600 w 352425"/>
                  <a:gd name="connsiteY11" fmla="*/ 123825 h 152400"/>
                  <a:gd name="connsiteX12" fmla="*/ 238125 w 352425"/>
                  <a:gd name="connsiteY12" fmla="*/ 138113 h 152400"/>
                  <a:gd name="connsiteX13" fmla="*/ 276225 w 352425"/>
                  <a:gd name="connsiteY13" fmla="*/ 152400 h 152400"/>
                  <a:gd name="connsiteX14" fmla="*/ 304800 w 352425"/>
                  <a:gd name="connsiteY14" fmla="*/ 147638 h 152400"/>
                  <a:gd name="connsiteX15" fmla="*/ 333375 w 352425"/>
                  <a:gd name="connsiteY15" fmla="*/ 119063 h 152400"/>
                  <a:gd name="connsiteX16" fmla="*/ 352425 w 352425"/>
                  <a:gd name="connsiteY16" fmla="*/ 104775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52425" h="152400">
                    <a:moveTo>
                      <a:pt x="0" y="0"/>
                    </a:moveTo>
                    <a:cubicBezTo>
                      <a:pt x="18215" y="6072"/>
                      <a:pt x="29637" y="10690"/>
                      <a:pt x="47625" y="14288"/>
                    </a:cubicBezTo>
                    <a:cubicBezTo>
                      <a:pt x="57094" y="16182"/>
                      <a:pt x="66675" y="17463"/>
                      <a:pt x="76200" y="19050"/>
                    </a:cubicBezTo>
                    <a:cubicBezTo>
                      <a:pt x="80963" y="20638"/>
                      <a:pt x="85618" y="22595"/>
                      <a:pt x="90488" y="23813"/>
                    </a:cubicBezTo>
                    <a:cubicBezTo>
                      <a:pt x="98341" y="25776"/>
                      <a:pt x="106398" y="26819"/>
                      <a:pt x="114300" y="28575"/>
                    </a:cubicBezTo>
                    <a:cubicBezTo>
                      <a:pt x="120690" y="29995"/>
                      <a:pt x="127000" y="31750"/>
                      <a:pt x="133350" y="33338"/>
                    </a:cubicBezTo>
                    <a:cubicBezTo>
                      <a:pt x="136525" y="39688"/>
                      <a:pt x="137855" y="47368"/>
                      <a:pt x="142875" y="52388"/>
                    </a:cubicBezTo>
                    <a:cubicBezTo>
                      <a:pt x="146425" y="55938"/>
                      <a:pt x="152673" y="54905"/>
                      <a:pt x="157163" y="57150"/>
                    </a:cubicBezTo>
                    <a:cubicBezTo>
                      <a:pt x="194100" y="75618"/>
                      <a:pt x="149817" y="59463"/>
                      <a:pt x="185738" y="71438"/>
                    </a:cubicBezTo>
                    <a:lnTo>
                      <a:pt x="204788" y="100013"/>
                    </a:lnTo>
                    <a:cubicBezTo>
                      <a:pt x="207963" y="104775"/>
                      <a:pt x="209551" y="111125"/>
                      <a:pt x="214313" y="114300"/>
                    </a:cubicBezTo>
                    <a:lnTo>
                      <a:pt x="228600" y="123825"/>
                    </a:lnTo>
                    <a:cubicBezTo>
                      <a:pt x="231775" y="128588"/>
                      <a:pt x="234078" y="134066"/>
                      <a:pt x="238125" y="138113"/>
                    </a:cubicBezTo>
                    <a:cubicBezTo>
                      <a:pt x="250388" y="150376"/>
                      <a:pt x="259188" y="148993"/>
                      <a:pt x="276225" y="152400"/>
                    </a:cubicBezTo>
                    <a:cubicBezTo>
                      <a:pt x="285750" y="150813"/>
                      <a:pt x="296459" y="152504"/>
                      <a:pt x="304800" y="147638"/>
                    </a:cubicBezTo>
                    <a:cubicBezTo>
                      <a:pt x="316435" y="140851"/>
                      <a:pt x="320596" y="123323"/>
                      <a:pt x="333375" y="119063"/>
                    </a:cubicBezTo>
                    <a:cubicBezTo>
                      <a:pt x="351031" y="113177"/>
                      <a:pt x="345418" y="118790"/>
                      <a:pt x="352425" y="104775"/>
                    </a:cubicBezTo>
                  </a:path>
                </a:pathLst>
              </a:cu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15" name="Forma libre 14"/>
              <p:cNvSpPr/>
              <p:nvPr/>
            </p:nvSpPr>
            <p:spPr>
              <a:xfrm>
                <a:off x="3755317" y="3071122"/>
                <a:ext cx="108000" cy="108000"/>
              </a:xfrm>
              <a:custGeom>
                <a:avLst/>
                <a:gdLst>
                  <a:gd name="connsiteX0" fmla="*/ 0 w 138826"/>
                  <a:gd name="connsiteY0" fmla="*/ 91467 h 91467"/>
                  <a:gd name="connsiteX1" fmla="*/ 52387 w 138826"/>
                  <a:gd name="connsiteY1" fmla="*/ 77180 h 91467"/>
                  <a:gd name="connsiteX2" fmla="*/ 71437 w 138826"/>
                  <a:gd name="connsiteY2" fmla="*/ 48605 h 91467"/>
                  <a:gd name="connsiteX3" fmla="*/ 85725 w 138826"/>
                  <a:gd name="connsiteY3" fmla="*/ 39080 h 91467"/>
                  <a:gd name="connsiteX4" fmla="*/ 114300 w 138826"/>
                  <a:gd name="connsiteY4" fmla="*/ 24792 h 91467"/>
                  <a:gd name="connsiteX5" fmla="*/ 123825 w 138826"/>
                  <a:gd name="connsiteY5" fmla="*/ 10505 h 91467"/>
                  <a:gd name="connsiteX6" fmla="*/ 138112 w 138826"/>
                  <a:gd name="connsiteY6" fmla="*/ 980 h 91467"/>
                  <a:gd name="connsiteX7" fmla="*/ 133350 w 138826"/>
                  <a:gd name="connsiteY7" fmla="*/ 5742 h 91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8826" h="91467">
                    <a:moveTo>
                      <a:pt x="0" y="91467"/>
                    </a:moveTo>
                    <a:cubicBezTo>
                      <a:pt x="17694" y="89255"/>
                      <a:pt x="39116" y="92347"/>
                      <a:pt x="52387" y="77180"/>
                    </a:cubicBezTo>
                    <a:cubicBezTo>
                      <a:pt x="59925" y="68565"/>
                      <a:pt x="61912" y="54955"/>
                      <a:pt x="71437" y="48605"/>
                    </a:cubicBezTo>
                    <a:cubicBezTo>
                      <a:pt x="76200" y="45430"/>
                      <a:pt x="80605" y="41640"/>
                      <a:pt x="85725" y="39080"/>
                    </a:cubicBezTo>
                    <a:cubicBezTo>
                      <a:pt x="125161" y="19361"/>
                      <a:pt x="73351" y="52090"/>
                      <a:pt x="114300" y="24792"/>
                    </a:cubicBezTo>
                    <a:cubicBezTo>
                      <a:pt x="117475" y="20030"/>
                      <a:pt x="119778" y="14552"/>
                      <a:pt x="123825" y="10505"/>
                    </a:cubicBezTo>
                    <a:cubicBezTo>
                      <a:pt x="127872" y="6458"/>
                      <a:pt x="142159" y="-3067"/>
                      <a:pt x="138112" y="980"/>
                    </a:cubicBezTo>
                    <a:lnTo>
                      <a:pt x="133350" y="5742"/>
                    </a:lnTo>
                  </a:path>
                </a:pathLst>
              </a:custGeom>
              <a:solidFill>
                <a:srgbClr val="FFFF00"/>
              </a:solidFill>
              <a:ln w="571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</a:endParaRPr>
              </a:p>
            </p:txBody>
          </p:sp>
          <p:sp>
            <p:nvSpPr>
              <p:cNvPr id="16" name="Forma libre 15"/>
              <p:cNvSpPr/>
              <p:nvPr/>
            </p:nvSpPr>
            <p:spPr>
              <a:xfrm>
                <a:off x="3863317" y="2895698"/>
                <a:ext cx="193760" cy="167853"/>
              </a:xfrm>
              <a:custGeom>
                <a:avLst/>
                <a:gdLst>
                  <a:gd name="connsiteX0" fmla="*/ 0 w 157162"/>
                  <a:gd name="connsiteY0" fmla="*/ 143392 h 143392"/>
                  <a:gd name="connsiteX1" fmla="*/ 9525 w 157162"/>
                  <a:gd name="connsiteY1" fmla="*/ 114817 h 143392"/>
                  <a:gd name="connsiteX2" fmla="*/ 19050 w 157162"/>
                  <a:gd name="connsiteY2" fmla="*/ 100529 h 143392"/>
                  <a:gd name="connsiteX3" fmla="*/ 23812 w 157162"/>
                  <a:gd name="connsiteY3" fmla="*/ 62429 h 143392"/>
                  <a:gd name="connsiteX4" fmla="*/ 28575 w 157162"/>
                  <a:gd name="connsiteY4" fmla="*/ 48142 h 143392"/>
                  <a:gd name="connsiteX5" fmla="*/ 57150 w 157162"/>
                  <a:gd name="connsiteY5" fmla="*/ 38617 h 143392"/>
                  <a:gd name="connsiteX6" fmla="*/ 61912 w 157162"/>
                  <a:gd name="connsiteY6" fmla="*/ 24329 h 143392"/>
                  <a:gd name="connsiteX7" fmla="*/ 90487 w 157162"/>
                  <a:gd name="connsiteY7" fmla="*/ 14804 h 143392"/>
                  <a:gd name="connsiteX8" fmla="*/ 104775 w 157162"/>
                  <a:gd name="connsiteY8" fmla="*/ 517 h 143392"/>
                  <a:gd name="connsiteX9" fmla="*/ 157162 w 157162"/>
                  <a:gd name="connsiteY9" fmla="*/ 5279 h 143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7162" h="143392">
                    <a:moveTo>
                      <a:pt x="0" y="143392"/>
                    </a:moveTo>
                    <a:cubicBezTo>
                      <a:pt x="3175" y="133867"/>
                      <a:pt x="5447" y="123992"/>
                      <a:pt x="9525" y="114817"/>
                    </a:cubicBezTo>
                    <a:cubicBezTo>
                      <a:pt x="11850" y="109586"/>
                      <a:pt x="17544" y="106051"/>
                      <a:pt x="19050" y="100529"/>
                    </a:cubicBezTo>
                    <a:cubicBezTo>
                      <a:pt x="22417" y="88181"/>
                      <a:pt x="21522" y="75021"/>
                      <a:pt x="23812" y="62429"/>
                    </a:cubicBezTo>
                    <a:cubicBezTo>
                      <a:pt x="24710" y="57490"/>
                      <a:pt x="24490" y="51060"/>
                      <a:pt x="28575" y="48142"/>
                    </a:cubicBezTo>
                    <a:cubicBezTo>
                      <a:pt x="36745" y="42306"/>
                      <a:pt x="57150" y="38617"/>
                      <a:pt x="57150" y="38617"/>
                    </a:cubicBezTo>
                    <a:cubicBezTo>
                      <a:pt x="58737" y="33854"/>
                      <a:pt x="57827" y="27247"/>
                      <a:pt x="61912" y="24329"/>
                    </a:cubicBezTo>
                    <a:cubicBezTo>
                      <a:pt x="70082" y="18493"/>
                      <a:pt x="90487" y="14804"/>
                      <a:pt x="90487" y="14804"/>
                    </a:cubicBezTo>
                    <a:cubicBezTo>
                      <a:pt x="95250" y="10042"/>
                      <a:pt x="98107" y="1470"/>
                      <a:pt x="104775" y="517"/>
                    </a:cubicBezTo>
                    <a:cubicBezTo>
                      <a:pt x="122133" y="-1963"/>
                      <a:pt x="157162" y="5279"/>
                      <a:pt x="157162" y="5279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  <p:grpSp>
          <p:nvGrpSpPr>
            <p:cNvPr id="8" name="Grupo 7"/>
            <p:cNvGrpSpPr/>
            <p:nvPr/>
          </p:nvGrpSpPr>
          <p:grpSpPr>
            <a:xfrm>
              <a:off x="2396587" y="2889027"/>
              <a:ext cx="611193" cy="312065"/>
              <a:chOff x="2396587" y="2889027"/>
              <a:chExt cx="611193" cy="312065"/>
            </a:xfrm>
          </p:grpSpPr>
          <p:sp>
            <p:nvSpPr>
              <p:cNvPr id="30" name="Elipse 29"/>
              <p:cNvSpPr/>
              <p:nvPr/>
            </p:nvSpPr>
            <p:spPr>
              <a:xfrm>
                <a:off x="2622560" y="2889027"/>
                <a:ext cx="108000" cy="1080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4" name="CuadroTexto 3"/>
              <p:cNvSpPr txBox="1"/>
              <p:nvPr/>
            </p:nvSpPr>
            <p:spPr>
              <a:xfrm>
                <a:off x="2396587" y="2924093"/>
                <a:ext cx="61119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1200" dirty="0" smtClean="0"/>
                  <a:t>Iquitos</a:t>
                </a:r>
                <a:endParaRPr lang="es-PE" sz="1200" dirty="0"/>
              </a:p>
            </p:txBody>
          </p:sp>
        </p:grpSp>
        <p:grpSp>
          <p:nvGrpSpPr>
            <p:cNvPr id="6" name="Grupo 5"/>
            <p:cNvGrpSpPr/>
            <p:nvPr/>
          </p:nvGrpSpPr>
          <p:grpSpPr>
            <a:xfrm>
              <a:off x="1383269" y="2954312"/>
              <a:ext cx="567784" cy="357476"/>
              <a:chOff x="1383269" y="2954312"/>
              <a:chExt cx="567784" cy="357476"/>
            </a:xfrm>
          </p:grpSpPr>
          <p:sp>
            <p:nvSpPr>
              <p:cNvPr id="18" name="Elipse 17"/>
              <p:cNvSpPr/>
              <p:nvPr/>
            </p:nvSpPr>
            <p:spPr>
              <a:xfrm>
                <a:off x="1713170" y="3203788"/>
                <a:ext cx="108000" cy="1080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31" name="CuadroTexto 30"/>
              <p:cNvSpPr txBox="1"/>
              <p:nvPr/>
            </p:nvSpPr>
            <p:spPr>
              <a:xfrm>
                <a:off x="1383269" y="2954312"/>
                <a:ext cx="5677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1200" dirty="0" smtClean="0"/>
                  <a:t>Bagua</a:t>
                </a:r>
                <a:endParaRPr lang="es-PE" sz="1200" dirty="0"/>
              </a:p>
            </p:txBody>
          </p:sp>
        </p:grpSp>
        <p:grpSp>
          <p:nvGrpSpPr>
            <p:cNvPr id="7" name="Grupo 6"/>
            <p:cNvGrpSpPr/>
            <p:nvPr/>
          </p:nvGrpSpPr>
          <p:grpSpPr>
            <a:xfrm>
              <a:off x="1669795" y="2785302"/>
              <a:ext cx="831381" cy="338019"/>
              <a:chOff x="1669795" y="2785302"/>
              <a:chExt cx="831381" cy="338019"/>
            </a:xfrm>
          </p:grpSpPr>
          <p:sp>
            <p:nvSpPr>
              <p:cNvPr id="2" name="Elipse 1"/>
              <p:cNvSpPr/>
              <p:nvPr/>
            </p:nvSpPr>
            <p:spPr>
              <a:xfrm>
                <a:off x="1927235" y="3015321"/>
                <a:ext cx="108000" cy="1080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32" name="CuadroTexto 31"/>
              <p:cNvSpPr txBox="1"/>
              <p:nvPr/>
            </p:nvSpPr>
            <p:spPr>
              <a:xfrm>
                <a:off x="1669795" y="2785302"/>
                <a:ext cx="83138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1200" dirty="0" err="1" smtClean="0"/>
                  <a:t>Saramiriza</a:t>
                </a:r>
                <a:endParaRPr lang="es-PE" sz="1200" dirty="0"/>
              </a:p>
            </p:txBody>
          </p:sp>
        </p:grpSp>
        <p:grpSp>
          <p:nvGrpSpPr>
            <p:cNvPr id="5" name="Grupo 4"/>
            <p:cNvGrpSpPr/>
            <p:nvPr/>
          </p:nvGrpSpPr>
          <p:grpSpPr>
            <a:xfrm>
              <a:off x="1053983" y="3237174"/>
              <a:ext cx="493661" cy="321154"/>
              <a:chOff x="1053983" y="3237174"/>
              <a:chExt cx="493661" cy="321154"/>
            </a:xfrm>
          </p:grpSpPr>
          <p:sp>
            <p:nvSpPr>
              <p:cNvPr id="20" name="Elipse 19"/>
              <p:cNvSpPr/>
              <p:nvPr/>
            </p:nvSpPr>
            <p:spPr>
              <a:xfrm>
                <a:off x="1223982" y="3237174"/>
                <a:ext cx="108000" cy="1080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33" name="CuadroTexto 32"/>
              <p:cNvSpPr txBox="1"/>
              <p:nvPr/>
            </p:nvSpPr>
            <p:spPr>
              <a:xfrm>
                <a:off x="1053983" y="3281329"/>
                <a:ext cx="49366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1200" dirty="0" smtClean="0"/>
                  <a:t>Paita</a:t>
                </a:r>
                <a:endParaRPr lang="es-PE" sz="1200" dirty="0"/>
              </a:p>
            </p:txBody>
          </p:sp>
        </p:grpSp>
      </p:grpSp>
      <p:grpSp>
        <p:nvGrpSpPr>
          <p:cNvPr id="34" name="Grupo 5"/>
          <p:cNvGrpSpPr>
            <a:grpSpLocks/>
          </p:cNvGrpSpPr>
          <p:nvPr/>
        </p:nvGrpSpPr>
        <p:grpSpPr bwMode="auto">
          <a:xfrm>
            <a:off x="9515973" y="5967722"/>
            <a:ext cx="1703962" cy="558037"/>
            <a:chOff x="7002796" y="6021288"/>
            <a:chExt cx="1889684" cy="658854"/>
          </a:xfrm>
        </p:grpSpPr>
        <p:pic>
          <p:nvPicPr>
            <p:cNvPr id="35" name="16 Imagen" descr="logo-camandes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1455" y="6041293"/>
              <a:ext cx="581025" cy="574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Imagen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2796" y="6021288"/>
              <a:ext cx="1317291" cy="658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838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36" y="303261"/>
            <a:ext cx="5208760" cy="4559460"/>
          </a:xfrm>
          <a:prstGeom prst="rect">
            <a:avLst/>
          </a:prstGeom>
          <a:noFill/>
          <a:ln w="222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737" y="303261"/>
            <a:ext cx="5195370" cy="5758872"/>
          </a:xfrm>
          <a:prstGeom prst="rect">
            <a:avLst/>
          </a:prstGeom>
          <a:noFill/>
          <a:ln w="222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436" y="5015644"/>
            <a:ext cx="1772756" cy="164080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455792" y="6062133"/>
            <a:ext cx="361131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2225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s-PE" sz="1200" dirty="0" smtClean="0"/>
              <a:t>N-B. Los cuadros son hojas de calculo </a:t>
            </a:r>
            <a:r>
              <a:rPr lang="es-PE" sz="1200" dirty="0" err="1" smtClean="0"/>
              <a:t>Excell</a:t>
            </a:r>
            <a:r>
              <a:rPr lang="es-PE" sz="1200" dirty="0" smtClean="0"/>
              <a:t> –Objetos </a:t>
            </a:r>
          </a:p>
          <a:p>
            <a:r>
              <a:rPr lang="es-PE" sz="1200" dirty="0" smtClean="0"/>
              <a:t>         La idea es proyectarlos para discusiones de grupos</a:t>
            </a:r>
            <a:endParaRPr lang="es-PE" sz="1200" dirty="0"/>
          </a:p>
        </p:txBody>
      </p:sp>
    </p:spTree>
    <p:extLst>
      <p:ext uri="{BB962C8B-B14F-4D97-AF65-F5344CB8AC3E}">
        <p14:creationId xmlns:p14="http://schemas.microsoft.com/office/powerpoint/2010/main" val="3205074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4128747"/>
              </p:ext>
            </p:extLst>
          </p:nvPr>
        </p:nvGraphicFramePr>
        <p:xfrm>
          <a:off x="372005" y="201082"/>
          <a:ext cx="5459103" cy="4835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Hoja de cálculo" r:id="rId4" imgW="10582402" imgH="9210846" progId="Excel.Sheet.8">
                  <p:embed/>
                </p:oleObj>
              </mc:Choice>
              <mc:Fallback>
                <p:oleObj name="Hoja de cálculo" r:id="rId4" imgW="10582402" imgH="9210846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005" y="201082"/>
                        <a:ext cx="5459103" cy="4835348"/>
                      </a:xfrm>
                      <a:prstGeom prst="rect">
                        <a:avLst/>
                      </a:prstGeom>
                      <a:noFill/>
                      <a:ln w="222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822146"/>
              </p:ext>
            </p:extLst>
          </p:nvPr>
        </p:nvGraphicFramePr>
        <p:xfrm>
          <a:off x="6440488" y="201613"/>
          <a:ext cx="5553075" cy="614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Hoja de cálculo" r:id="rId7" imgW="10582402" imgH="11534893" progId="Excel.Sheet.8">
                  <p:embed/>
                </p:oleObj>
              </mc:Choice>
              <mc:Fallback>
                <p:oleObj name="Hoja de cálculo" r:id="rId7" imgW="10582402" imgH="11534893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0488" y="201613"/>
                        <a:ext cx="5553075" cy="6142037"/>
                      </a:xfrm>
                      <a:prstGeom prst="rect">
                        <a:avLst/>
                      </a:prstGeom>
                      <a:noFill/>
                      <a:ln w="222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2005" y="5281401"/>
            <a:ext cx="1322545" cy="122410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183100" y="5662619"/>
            <a:ext cx="35366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2225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s-PE" sz="1200" dirty="0" smtClean="0"/>
              <a:t>N-B. Los cuadros son hojas de calculo </a:t>
            </a:r>
            <a:r>
              <a:rPr lang="es-PE" sz="1200" dirty="0" err="1" smtClean="0"/>
              <a:t>Excell</a:t>
            </a:r>
            <a:r>
              <a:rPr lang="es-PE" sz="1200" dirty="0" smtClean="0"/>
              <a:t> –Objetos </a:t>
            </a:r>
          </a:p>
          <a:p>
            <a:r>
              <a:rPr lang="es-PE" sz="1200" dirty="0" smtClean="0"/>
              <a:t>      La idea es proyectarlos para discusiones de grupos</a:t>
            </a:r>
            <a:endParaRPr lang="es-PE" sz="1200" dirty="0"/>
          </a:p>
        </p:txBody>
      </p:sp>
    </p:spTree>
    <p:extLst>
      <p:ext uri="{BB962C8B-B14F-4D97-AF65-F5344CB8AC3E}">
        <p14:creationId xmlns:p14="http://schemas.microsoft.com/office/powerpoint/2010/main" val="2403925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527849"/>
              </p:ext>
            </p:extLst>
          </p:nvPr>
        </p:nvGraphicFramePr>
        <p:xfrm>
          <a:off x="226401" y="296686"/>
          <a:ext cx="5093868" cy="602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Hoja de cálculo" r:id="rId4" imgW="10667880" imgH="13344354" progId="Excel.Sheet.8">
                  <p:embed/>
                </p:oleObj>
              </mc:Choice>
              <mc:Fallback>
                <p:oleObj name="Hoja de cálculo" r:id="rId4" imgW="10667880" imgH="1334435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401" y="296686"/>
                        <a:ext cx="5093868" cy="6022975"/>
                      </a:xfrm>
                      <a:prstGeom prst="rect">
                        <a:avLst/>
                      </a:prstGeom>
                      <a:noFill/>
                      <a:ln w="158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377561"/>
              </p:ext>
            </p:extLst>
          </p:nvPr>
        </p:nvGraphicFramePr>
        <p:xfrm>
          <a:off x="6915142" y="296685"/>
          <a:ext cx="4908734" cy="602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Hoja de cálculo" r:id="rId7" imgW="10591666" imgH="13744588" progId="Excel.Sheet.8">
                  <p:embed/>
                </p:oleObj>
              </mc:Choice>
              <mc:Fallback>
                <p:oleObj name="Hoja de cálculo" r:id="rId7" imgW="10591666" imgH="1374458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5142" y="296685"/>
                        <a:ext cx="4908734" cy="6022975"/>
                      </a:xfrm>
                      <a:prstGeom prst="rect">
                        <a:avLst/>
                      </a:prstGeom>
                      <a:noFill/>
                      <a:ln w="222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7233" y="2978468"/>
            <a:ext cx="1322545" cy="1224103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3049142" y="6340120"/>
            <a:ext cx="6735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 smtClean="0"/>
              <a:t>N-B. Los cuadros son hojas de calculo </a:t>
            </a:r>
            <a:r>
              <a:rPr lang="es-PE" sz="1200" dirty="0" err="1" smtClean="0"/>
              <a:t>Excell</a:t>
            </a:r>
            <a:r>
              <a:rPr lang="es-PE" sz="1200" dirty="0" smtClean="0"/>
              <a:t> –Objetos – La idea es proyectarlos para discusiones de grupos</a:t>
            </a:r>
            <a:endParaRPr lang="es-PE" sz="1200" dirty="0"/>
          </a:p>
        </p:txBody>
      </p:sp>
    </p:spTree>
    <p:extLst>
      <p:ext uri="{BB962C8B-B14F-4D97-AF65-F5344CB8AC3E}">
        <p14:creationId xmlns:p14="http://schemas.microsoft.com/office/powerpoint/2010/main" val="1564605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874" y="1754980"/>
            <a:ext cx="1772756" cy="1640803"/>
          </a:xfrm>
          <a:prstGeom prst="rect">
            <a:avLst/>
          </a:prstGeom>
        </p:spPr>
      </p:pic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313701"/>
              </p:ext>
            </p:extLst>
          </p:nvPr>
        </p:nvGraphicFramePr>
        <p:xfrm>
          <a:off x="5399464" y="195383"/>
          <a:ext cx="4813300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Hoja de cálculo" r:id="rId5" imgW="10401341" imgH="15373271" progId="Excel.Sheet.8">
                  <p:embed/>
                </p:oleObj>
              </mc:Choice>
              <mc:Fallback>
                <p:oleObj name="Hoja de cálculo" r:id="rId5" imgW="10401341" imgH="15373271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9464" y="195383"/>
                        <a:ext cx="4813300" cy="6400800"/>
                      </a:xfrm>
                      <a:prstGeom prst="rect">
                        <a:avLst/>
                      </a:prstGeom>
                      <a:noFill/>
                      <a:ln w="222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590225" y="5198462"/>
            <a:ext cx="361131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PE" sz="1200" dirty="0" smtClean="0"/>
              <a:t>N-B. Los cuadros son hojas de calculo </a:t>
            </a:r>
            <a:r>
              <a:rPr lang="es-PE" sz="1200" dirty="0" err="1" smtClean="0"/>
              <a:t>Excell</a:t>
            </a:r>
            <a:r>
              <a:rPr lang="es-PE" sz="1200" dirty="0" smtClean="0"/>
              <a:t> –Objetos </a:t>
            </a:r>
          </a:p>
          <a:p>
            <a:r>
              <a:rPr lang="es-PE" sz="1200" dirty="0" smtClean="0"/>
              <a:t>        La idea es proyectarlos para discusiones de grupos</a:t>
            </a:r>
            <a:endParaRPr lang="es-PE" sz="1200" dirty="0"/>
          </a:p>
        </p:txBody>
      </p:sp>
    </p:spTree>
    <p:extLst>
      <p:ext uri="{BB962C8B-B14F-4D97-AF65-F5344CB8AC3E}">
        <p14:creationId xmlns:p14="http://schemas.microsoft.com/office/powerpoint/2010/main" val="2391261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955458" y="1828801"/>
            <a:ext cx="1744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200" dirty="0" smtClean="0"/>
              <a:t>GRACIAS </a:t>
            </a:r>
            <a:endParaRPr lang="es-PE" sz="3200" dirty="0"/>
          </a:p>
        </p:txBody>
      </p:sp>
      <p:grpSp>
        <p:nvGrpSpPr>
          <p:cNvPr id="3" name="Grupo 2"/>
          <p:cNvGrpSpPr/>
          <p:nvPr/>
        </p:nvGrpSpPr>
        <p:grpSpPr>
          <a:xfrm>
            <a:off x="9170319" y="4353766"/>
            <a:ext cx="2331720" cy="2170149"/>
            <a:chOff x="9170319" y="4353766"/>
            <a:chExt cx="2331720" cy="2170149"/>
          </a:xfrm>
        </p:grpSpPr>
        <p:grpSp>
          <p:nvGrpSpPr>
            <p:cNvPr id="4" name="Grupo 3"/>
            <p:cNvGrpSpPr/>
            <p:nvPr/>
          </p:nvGrpSpPr>
          <p:grpSpPr>
            <a:xfrm>
              <a:off x="9170319" y="4353766"/>
              <a:ext cx="2331720" cy="1577340"/>
              <a:chOff x="9170319" y="4987945"/>
              <a:chExt cx="2331720" cy="1577340"/>
            </a:xfrm>
          </p:grpSpPr>
          <p:sp>
            <p:nvSpPr>
              <p:cNvPr id="8" name="Elipse 7"/>
              <p:cNvSpPr/>
              <p:nvPr/>
            </p:nvSpPr>
            <p:spPr>
              <a:xfrm>
                <a:off x="9170319" y="4987945"/>
                <a:ext cx="2331720" cy="1577340"/>
              </a:xfrm>
              <a:prstGeom prst="ellipse">
                <a:avLst/>
              </a:prstGeom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9" name="CuadroTexto 8"/>
              <p:cNvSpPr txBox="1"/>
              <p:nvPr/>
            </p:nvSpPr>
            <p:spPr>
              <a:xfrm>
                <a:off x="9406890" y="5314950"/>
                <a:ext cx="1931670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PE" dirty="0" smtClean="0"/>
                  <a:t>REUNION EQUIPO DE TRABAJO Programa NADEM</a:t>
                </a:r>
              </a:p>
              <a:p>
                <a:pPr algn="ctr"/>
                <a:r>
                  <a:rPr lang="es-PE" sz="1400" dirty="0" smtClean="0"/>
                  <a:t>B.G. 26-02-2020</a:t>
                </a:r>
                <a:endParaRPr lang="es-PE" sz="1400" dirty="0"/>
              </a:p>
            </p:txBody>
          </p:sp>
        </p:grpSp>
        <p:grpSp>
          <p:nvGrpSpPr>
            <p:cNvPr id="5" name="Grupo 6"/>
            <p:cNvGrpSpPr>
              <a:grpSpLocks/>
            </p:cNvGrpSpPr>
            <p:nvPr/>
          </p:nvGrpSpPr>
          <p:grpSpPr bwMode="auto">
            <a:xfrm>
              <a:off x="9852405" y="5992307"/>
              <a:ext cx="1250182" cy="531608"/>
              <a:chOff x="0" y="0"/>
              <a:chExt cx="1883861" cy="658854"/>
            </a:xfrm>
          </p:grpSpPr>
          <p:pic>
            <p:nvPicPr>
              <p:cNvPr id="6" name="16 Imagen" descr="logo-camandes.gi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2836" y="14995"/>
                <a:ext cx="581025" cy="574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Imagen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317291" cy="6588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0" name="CuadroTexto 9"/>
          <p:cNvSpPr txBox="1"/>
          <p:nvPr/>
        </p:nvSpPr>
        <p:spPr>
          <a:xfrm>
            <a:off x="1253614" y="5081076"/>
            <a:ext cx="47028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dirty="0" smtClean="0"/>
              <a:t>CAMARA ANDINA DE DESARROLLO –CAMANDES</a:t>
            </a:r>
          </a:p>
          <a:p>
            <a:pPr algn="ctr"/>
            <a:r>
              <a:rPr lang="es-PE" dirty="0" smtClean="0"/>
              <a:t>SECRETARIO NADEM </a:t>
            </a:r>
          </a:p>
          <a:p>
            <a:pPr algn="ctr"/>
            <a:r>
              <a:rPr lang="es-PE" dirty="0" smtClean="0"/>
              <a:t>954053650 –camandes2006@yahoo.com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058323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o 5"/>
          <p:cNvGrpSpPr>
            <a:grpSpLocks/>
          </p:cNvGrpSpPr>
          <p:nvPr/>
        </p:nvGrpSpPr>
        <p:grpSpPr bwMode="auto">
          <a:xfrm>
            <a:off x="2858411" y="2142441"/>
            <a:ext cx="7047588" cy="4073298"/>
            <a:chOff x="1403648" y="2035433"/>
            <a:chExt cx="6737307" cy="3369389"/>
          </a:xfrm>
        </p:grpSpPr>
        <p:pic>
          <p:nvPicPr>
            <p:cNvPr id="32" name="Imagen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2035433"/>
              <a:ext cx="6737307" cy="3369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Forma libre 32"/>
            <p:cNvSpPr/>
            <p:nvPr/>
          </p:nvSpPr>
          <p:spPr>
            <a:xfrm>
              <a:off x="4115623" y="4604651"/>
              <a:ext cx="241028" cy="634566"/>
            </a:xfrm>
            <a:custGeom>
              <a:avLst/>
              <a:gdLst>
                <a:gd name="connsiteX0" fmla="*/ 214313 w 242888"/>
                <a:gd name="connsiteY0" fmla="*/ 0 h 633760"/>
                <a:gd name="connsiteX1" fmla="*/ 233363 w 242888"/>
                <a:gd name="connsiteY1" fmla="*/ 23812 h 633760"/>
                <a:gd name="connsiteX2" fmla="*/ 242888 w 242888"/>
                <a:gd name="connsiteY2" fmla="*/ 38100 h 633760"/>
                <a:gd name="connsiteX3" fmla="*/ 209550 w 242888"/>
                <a:gd name="connsiteY3" fmla="*/ 85725 h 633760"/>
                <a:gd name="connsiteX4" fmla="*/ 190500 w 242888"/>
                <a:gd name="connsiteY4" fmla="*/ 114300 h 633760"/>
                <a:gd name="connsiteX5" fmla="*/ 200025 w 242888"/>
                <a:gd name="connsiteY5" fmla="*/ 142875 h 633760"/>
                <a:gd name="connsiteX6" fmla="*/ 204788 w 242888"/>
                <a:gd name="connsiteY6" fmla="*/ 171450 h 633760"/>
                <a:gd name="connsiteX7" fmla="*/ 214313 w 242888"/>
                <a:gd name="connsiteY7" fmla="*/ 185737 h 633760"/>
                <a:gd name="connsiteX8" fmla="*/ 209550 w 242888"/>
                <a:gd name="connsiteY8" fmla="*/ 219075 h 633760"/>
                <a:gd name="connsiteX9" fmla="*/ 180975 w 242888"/>
                <a:gd name="connsiteY9" fmla="*/ 233362 h 633760"/>
                <a:gd name="connsiteX10" fmla="*/ 166688 w 242888"/>
                <a:gd name="connsiteY10" fmla="*/ 261937 h 633760"/>
                <a:gd name="connsiteX11" fmla="*/ 157163 w 242888"/>
                <a:gd name="connsiteY11" fmla="*/ 276225 h 633760"/>
                <a:gd name="connsiteX12" fmla="*/ 133350 w 242888"/>
                <a:gd name="connsiteY12" fmla="*/ 314325 h 633760"/>
                <a:gd name="connsiteX13" fmla="*/ 123825 w 242888"/>
                <a:gd name="connsiteY13" fmla="*/ 328612 h 633760"/>
                <a:gd name="connsiteX14" fmla="*/ 95250 w 242888"/>
                <a:gd name="connsiteY14" fmla="*/ 357187 h 633760"/>
                <a:gd name="connsiteX15" fmla="*/ 76200 w 242888"/>
                <a:gd name="connsiteY15" fmla="*/ 390525 h 633760"/>
                <a:gd name="connsiteX16" fmla="*/ 66675 w 242888"/>
                <a:gd name="connsiteY16" fmla="*/ 423862 h 633760"/>
                <a:gd name="connsiteX17" fmla="*/ 47625 w 242888"/>
                <a:gd name="connsiteY17" fmla="*/ 452437 h 633760"/>
                <a:gd name="connsiteX18" fmla="*/ 28575 w 242888"/>
                <a:gd name="connsiteY18" fmla="*/ 457200 h 633760"/>
                <a:gd name="connsiteX19" fmla="*/ 33338 w 242888"/>
                <a:gd name="connsiteY19" fmla="*/ 500062 h 633760"/>
                <a:gd name="connsiteX20" fmla="*/ 14288 w 242888"/>
                <a:gd name="connsiteY20" fmla="*/ 633412 h 633760"/>
                <a:gd name="connsiteX21" fmla="*/ 0 w 242888"/>
                <a:gd name="connsiteY21" fmla="*/ 633412 h 63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2888" h="633760">
                  <a:moveTo>
                    <a:pt x="214313" y="0"/>
                  </a:moveTo>
                  <a:cubicBezTo>
                    <a:pt x="220663" y="7937"/>
                    <a:pt x="227264" y="15680"/>
                    <a:pt x="233363" y="23812"/>
                  </a:cubicBezTo>
                  <a:cubicBezTo>
                    <a:pt x="236797" y="28391"/>
                    <a:pt x="242888" y="32376"/>
                    <a:pt x="242888" y="38100"/>
                  </a:cubicBezTo>
                  <a:cubicBezTo>
                    <a:pt x="242888" y="50312"/>
                    <a:pt x="211589" y="83006"/>
                    <a:pt x="209550" y="85725"/>
                  </a:cubicBezTo>
                  <a:cubicBezTo>
                    <a:pt x="202681" y="94883"/>
                    <a:pt x="190500" y="114300"/>
                    <a:pt x="190500" y="114300"/>
                  </a:cubicBezTo>
                  <a:cubicBezTo>
                    <a:pt x="193675" y="123825"/>
                    <a:pt x="198374" y="132971"/>
                    <a:pt x="200025" y="142875"/>
                  </a:cubicBezTo>
                  <a:cubicBezTo>
                    <a:pt x="201613" y="152400"/>
                    <a:pt x="201734" y="162289"/>
                    <a:pt x="204788" y="171450"/>
                  </a:cubicBezTo>
                  <a:cubicBezTo>
                    <a:pt x="206598" y="176880"/>
                    <a:pt x="211138" y="180975"/>
                    <a:pt x="214313" y="185737"/>
                  </a:cubicBezTo>
                  <a:cubicBezTo>
                    <a:pt x="212725" y="196850"/>
                    <a:pt x="214109" y="208817"/>
                    <a:pt x="209550" y="219075"/>
                  </a:cubicBezTo>
                  <a:cubicBezTo>
                    <a:pt x="206338" y="226301"/>
                    <a:pt x="187315" y="231249"/>
                    <a:pt x="180975" y="233362"/>
                  </a:cubicBezTo>
                  <a:cubicBezTo>
                    <a:pt x="153677" y="274311"/>
                    <a:pt x="186405" y="222501"/>
                    <a:pt x="166688" y="261937"/>
                  </a:cubicBezTo>
                  <a:cubicBezTo>
                    <a:pt x="164128" y="267057"/>
                    <a:pt x="159488" y="270994"/>
                    <a:pt x="157163" y="276225"/>
                  </a:cubicBezTo>
                  <a:cubicBezTo>
                    <a:pt x="140459" y="313809"/>
                    <a:pt x="159053" y="297190"/>
                    <a:pt x="133350" y="314325"/>
                  </a:cubicBezTo>
                  <a:cubicBezTo>
                    <a:pt x="130175" y="319087"/>
                    <a:pt x="127628" y="324334"/>
                    <a:pt x="123825" y="328612"/>
                  </a:cubicBezTo>
                  <a:cubicBezTo>
                    <a:pt x="114876" y="338680"/>
                    <a:pt x="95250" y="357187"/>
                    <a:pt x="95250" y="357187"/>
                  </a:cubicBezTo>
                  <a:cubicBezTo>
                    <a:pt x="84332" y="389945"/>
                    <a:pt x="99265" y="350162"/>
                    <a:pt x="76200" y="390525"/>
                  </a:cubicBezTo>
                  <a:cubicBezTo>
                    <a:pt x="66846" y="406893"/>
                    <a:pt x="75944" y="405325"/>
                    <a:pt x="66675" y="423862"/>
                  </a:cubicBezTo>
                  <a:cubicBezTo>
                    <a:pt x="61555" y="434101"/>
                    <a:pt x="56240" y="444899"/>
                    <a:pt x="47625" y="452437"/>
                  </a:cubicBezTo>
                  <a:cubicBezTo>
                    <a:pt x="42699" y="456747"/>
                    <a:pt x="34925" y="455612"/>
                    <a:pt x="28575" y="457200"/>
                  </a:cubicBezTo>
                  <a:cubicBezTo>
                    <a:pt x="30163" y="471487"/>
                    <a:pt x="33338" y="485687"/>
                    <a:pt x="33338" y="500062"/>
                  </a:cubicBezTo>
                  <a:cubicBezTo>
                    <a:pt x="33338" y="554552"/>
                    <a:pt x="68687" y="624346"/>
                    <a:pt x="14288" y="633412"/>
                  </a:cubicBezTo>
                  <a:cubicBezTo>
                    <a:pt x="9590" y="634195"/>
                    <a:pt x="4763" y="633412"/>
                    <a:pt x="0" y="63341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PE"/>
            </a:p>
          </p:txBody>
        </p:sp>
      </p:grpSp>
      <p:sp>
        <p:nvSpPr>
          <p:cNvPr id="34" name="15 CuadroTexto"/>
          <p:cNvSpPr txBox="1">
            <a:spLocks noChangeArrowheads="1"/>
          </p:cNvSpPr>
          <p:nvPr/>
        </p:nvSpPr>
        <p:spPr bwMode="auto">
          <a:xfrm>
            <a:off x="669925" y="584614"/>
            <a:ext cx="11030706" cy="92392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PE" altLang="fr-FR" sz="3600" dirty="0">
                <a:solidFill>
                  <a:schemeClr val="bg1"/>
                </a:solidFill>
                <a:latin typeface="Arial" panose="020B0604020202020204" pitchFamily="34" charset="0"/>
              </a:rPr>
              <a:t>El Territorio Pacifico </a:t>
            </a:r>
            <a:r>
              <a:rPr lang="es-PE" altLang="fr-FR" sz="3600" dirty="0" smtClean="0">
                <a:solidFill>
                  <a:schemeClr val="bg1"/>
                </a:solidFill>
                <a:latin typeface="Arial" panose="020B0604020202020204" pitchFamily="34" charset="0"/>
              </a:rPr>
              <a:t>Marañón</a:t>
            </a:r>
            <a:endParaRPr lang="fr-FR" altLang="fr-FR" sz="36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fr-FR" sz="1800" dirty="0">
                <a:solidFill>
                  <a:schemeClr val="bg1"/>
                </a:solidFill>
                <a:latin typeface="Calibri" panose="020F0502020204030204" pitchFamily="34" charset="0"/>
              </a:rPr>
              <a:t>Informaciones  Generales</a:t>
            </a:r>
          </a:p>
        </p:txBody>
      </p:sp>
      <p:sp>
        <p:nvSpPr>
          <p:cNvPr id="35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</p:spPr>
        <p:txBody>
          <a:bodyPr/>
          <a:lstStyle/>
          <a:p>
            <a:pPr>
              <a:defRPr/>
            </a:pPr>
            <a:fld id="{D58C9115-356F-4D8F-9F42-58A868F72693}" type="slidenum">
              <a:rPr lang="es-ES" smtClean="0"/>
              <a:pPr>
                <a:defRPr/>
              </a:pPr>
              <a:t>2</a:t>
            </a:fld>
            <a:endParaRPr lang="es-ES" dirty="0"/>
          </a:p>
        </p:txBody>
      </p:sp>
      <p:sp>
        <p:nvSpPr>
          <p:cNvPr id="36" name="Rectángulo 1"/>
          <p:cNvSpPr>
            <a:spLocks noChangeArrowheads="1"/>
          </p:cNvSpPr>
          <p:nvPr/>
        </p:nvSpPr>
        <p:spPr bwMode="auto">
          <a:xfrm>
            <a:off x="2848091" y="6312419"/>
            <a:ext cx="70579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fr-FR" sz="1400" b="1" dirty="0" err="1">
                <a:solidFill>
                  <a:schemeClr val="tx1"/>
                </a:solidFill>
                <a:latin typeface="Arial" panose="020B0604020202020204" pitchFamily="34" charset="0"/>
              </a:rPr>
              <a:t>Nor</a:t>
            </a:r>
            <a:r>
              <a:rPr lang="es-ES_tradnl" altLang="fr-FR" sz="1400" b="1" dirty="0">
                <a:solidFill>
                  <a:schemeClr val="tx1"/>
                </a:solidFill>
                <a:latin typeface="Arial" panose="020B0604020202020204" pitchFamily="34" charset="0"/>
              </a:rPr>
              <a:t> Amazonas -  </a:t>
            </a:r>
            <a:r>
              <a:rPr lang="es-ES_tradnl" altLang="fr-FR" sz="1400" b="1" dirty="0" err="1">
                <a:solidFill>
                  <a:schemeClr val="tx1"/>
                </a:solidFill>
                <a:latin typeface="Arial" panose="020B0604020202020204" pitchFamily="34" charset="0"/>
              </a:rPr>
              <a:t>Nor</a:t>
            </a:r>
            <a:r>
              <a:rPr lang="es-ES_tradnl" altLang="fr-FR" sz="1400" b="1" dirty="0">
                <a:solidFill>
                  <a:schemeClr val="tx1"/>
                </a:solidFill>
                <a:latin typeface="Arial" panose="020B0604020202020204" pitchFamily="34" charset="0"/>
              </a:rPr>
              <a:t> Cajamarca – Lambayeque - Loreto - Piura – Tumbes </a:t>
            </a:r>
            <a:endParaRPr lang="en-US" altLang="fr-FR" sz="18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37" name="Grupo 36"/>
          <p:cNvGrpSpPr/>
          <p:nvPr/>
        </p:nvGrpSpPr>
        <p:grpSpPr>
          <a:xfrm>
            <a:off x="563942" y="1704976"/>
            <a:ext cx="2050888" cy="4510764"/>
            <a:chOff x="33061" y="1564336"/>
            <a:chExt cx="2554944" cy="4952284"/>
          </a:xfrm>
          <a:solidFill>
            <a:srgbClr val="FFFF66"/>
          </a:solidFill>
        </p:grpSpPr>
        <p:pic>
          <p:nvPicPr>
            <p:cNvPr id="38" name="Imagen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061" y="3140968"/>
              <a:ext cx="2554943" cy="1660207"/>
            </a:xfrm>
            <a:prstGeom prst="rect">
              <a:avLst/>
            </a:prstGeom>
            <a:grpFill/>
          </p:spPr>
        </p:pic>
        <p:pic>
          <p:nvPicPr>
            <p:cNvPr id="39" name="Imagen 3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062" y="1564336"/>
              <a:ext cx="2554943" cy="1504624"/>
            </a:xfrm>
            <a:prstGeom prst="rect">
              <a:avLst/>
            </a:prstGeom>
            <a:grpFill/>
          </p:spPr>
        </p:pic>
        <p:pic>
          <p:nvPicPr>
            <p:cNvPr id="40" name="Imagen 3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062" y="4869160"/>
              <a:ext cx="2554942" cy="1647460"/>
            </a:xfrm>
            <a:prstGeom prst="rect">
              <a:avLst/>
            </a:prstGeom>
            <a:grpFill/>
          </p:spPr>
        </p:pic>
      </p:grpSp>
      <p:sp>
        <p:nvSpPr>
          <p:cNvPr id="41" name="Rectángulo 40"/>
          <p:cNvSpPr/>
          <p:nvPr/>
        </p:nvSpPr>
        <p:spPr>
          <a:xfrm>
            <a:off x="2848091" y="1656213"/>
            <a:ext cx="7057907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ES" altLang="fr-FR" sz="1600" dirty="0">
                <a:latin typeface="Arial Narrow" panose="020B0606020202030204" pitchFamily="34" charset="0"/>
              </a:rPr>
              <a:t>Juntando  Capacidades y Apoderamiento para una </a:t>
            </a:r>
            <a:r>
              <a:rPr lang="es-ES" altLang="fr-FR" sz="1600" dirty="0" err="1">
                <a:latin typeface="Arial Narrow" panose="020B0606020202030204" pitchFamily="34" charset="0"/>
              </a:rPr>
              <a:t>Gestion</a:t>
            </a:r>
            <a:r>
              <a:rPr lang="es-ES" altLang="fr-FR" sz="1600" dirty="0">
                <a:latin typeface="Arial Narrow" panose="020B0606020202030204" pitchFamily="34" charset="0"/>
              </a:rPr>
              <a:t> Descentralizada Y Global</a:t>
            </a:r>
          </a:p>
        </p:txBody>
      </p:sp>
      <p:grpSp>
        <p:nvGrpSpPr>
          <p:cNvPr id="42" name="Grupo 5"/>
          <p:cNvGrpSpPr>
            <a:grpSpLocks/>
          </p:cNvGrpSpPr>
          <p:nvPr/>
        </p:nvGrpSpPr>
        <p:grpSpPr bwMode="auto">
          <a:xfrm>
            <a:off x="10344249" y="5933735"/>
            <a:ext cx="1432582" cy="564008"/>
            <a:chOff x="7002796" y="6021288"/>
            <a:chExt cx="1889684" cy="658854"/>
          </a:xfrm>
        </p:grpSpPr>
        <p:pic>
          <p:nvPicPr>
            <p:cNvPr id="43" name="16 Imagen" descr="logo-camandes.gi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1455" y="6041293"/>
              <a:ext cx="581025" cy="574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Imagen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2796" y="6021288"/>
              <a:ext cx="1317291" cy="658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6" name="Imagen 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60824" y="3663576"/>
            <a:ext cx="1556878" cy="2067974"/>
          </a:xfrm>
          <a:prstGeom prst="rect">
            <a:avLst/>
          </a:prstGeom>
        </p:spPr>
      </p:pic>
      <p:sp>
        <p:nvSpPr>
          <p:cNvPr id="2" name="Elipse 1"/>
          <p:cNvSpPr/>
          <p:nvPr/>
        </p:nvSpPr>
        <p:spPr>
          <a:xfrm rot="1166845">
            <a:off x="7012106" y="3528645"/>
            <a:ext cx="1595914" cy="2148841"/>
          </a:xfrm>
          <a:prstGeom prst="ellipse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Elipse 2"/>
          <p:cNvSpPr/>
          <p:nvPr/>
        </p:nvSpPr>
        <p:spPr>
          <a:xfrm>
            <a:off x="4004903" y="2574081"/>
            <a:ext cx="2388320" cy="2377440"/>
          </a:xfrm>
          <a:prstGeom prst="ellips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Pentágono regular 4"/>
          <p:cNvSpPr/>
          <p:nvPr/>
        </p:nvSpPr>
        <p:spPr>
          <a:xfrm>
            <a:off x="6216043" y="4006373"/>
            <a:ext cx="755362" cy="1417571"/>
          </a:xfrm>
          <a:prstGeom prst="pentagon">
            <a:avLst/>
          </a:prstGeom>
          <a:solidFill>
            <a:srgbClr val="FF00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CuadroTexto 5"/>
          <p:cNvSpPr txBox="1"/>
          <p:nvPr/>
        </p:nvSpPr>
        <p:spPr>
          <a:xfrm>
            <a:off x="7898781" y="2343361"/>
            <a:ext cx="4018921" cy="113877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 smtClean="0"/>
              <a:t>Eje Pacifico Marañón – 1000kms</a:t>
            </a:r>
          </a:p>
          <a:p>
            <a:r>
              <a:rPr lang="es-PE" sz="1600" dirty="0" smtClean="0"/>
              <a:t>- Sub-Territorio Pacifico : Azul</a:t>
            </a:r>
          </a:p>
          <a:p>
            <a:r>
              <a:rPr lang="es-PE" sz="1600" dirty="0" smtClean="0"/>
              <a:t>- Sub-Territorio </a:t>
            </a:r>
            <a:r>
              <a:rPr lang="es-PE" sz="1600" dirty="0" err="1" smtClean="0"/>
              <a:t>Cajamarquiino</a:t>
            </a:r>
            <a:r>
              <a:rPr lang="es-PE" sz="1600" dirty="0" smtClean="0"/>
              <a:t> : Rojo</a:t>
            </a:r>
          </a:p>
          <a:p>
            <a:r>
              <a:rPr lang="es-PE" sz="1600" dirty="0" smtClean="0"/>
              <a:t>- Sub-Territorio </a:t>
            </a:r>
            <a:r>
              <a:rPr lang="es-PE" sz="1600" dirty="0" err="1" smtClean="0"/>
              <a:t>Nor</a:t>
            </a:r>
            <a:r>
              <a:rPr lang="es-PE" sz="1600" dirty="0" smtClean="0"/>
              <a:t> Amazonas/</a:t>
            </a:r>
            <a:r>
              <a:rPr lang="es-PE" sz="1600" dirty="0" err="1" smtClean="0"/>
              <a:t>Datem</a:t>
            </a:r>
            <a:r>
              <a:rPr lang="es-PE" sz="1600" dirty="0" smtClean="0"/>
              <a:t> : Verde </a:t>
            </a:r>
            <a:endParaRPr lang="es-PE" sz="1600" dirty="0"/>
          </a:p>
        </p:txBody>
      </p:sp>
      <p:sp>
        <p:nvSpPr>
          <p:cNvPr id="7" name="CuadroTexto 6"/>
          <p:cNvSpPr txBox="1"/>
          <p:nvPr/>
        </p:nvSpPr>
        <p:spPr>
          <a:xfrm rot="804336">
            <a:off x="8271684" y="3780491"/>
            <a:ext cx="1749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 smtClean="0"/>
              <a:t>Rio </a:t>
            </a:r>
            <a:r>
              <a:rPr lang="es-PE" sz="1200" dirty="0" err="1" smtClean="0"/>
              <a:t>Marañon</a:t>
            </a:r>
            <a:r>
              <a:rPr lang="es-PE" sz="1200" dirty="0" smtClean="0"/>
              <a:t> - Amazonas</a:t>
            </a:r>
            <a:endParaRPr lang="es-PE" sz="1200" dirty="0"/>
          </a:p>
        </p:txBody>
      </p:sp>
    </p:spTree>
    <p:extLst>
      <p:ext uri="{BB962C8B-B14F-4D97-AF65-F5344CB8AC3E}">
        <p14:creationId xmlns:p14="http://schemas.microsoft.com/office/powerpoint/2010/main" val="401836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5"/>
          <p:cNvGrpSpPr>
            <a:grpSpLocks/>
          </p:cNvGrpSpPr>
          <p:nvPr/>
        </p:nvGrpSpPr>
        <p:grpSpPr bwMode="auto">
          <a:xfrm>
            <a:off x="2858411" y="2142441"/>
            <a:ext cx="7047588" cy="4073298"/>
            <a:chOff x="1403648" y="2035433"/>
            <a:chExt cx="6737307" cy="3369389"/>
          </a:xfrm>
        </p:grpSpPr>
        <p:pic>
          <p:nvPicPr>
            <p:cNvPr id="3" name="Imagen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2035433"/>
              <a:ext cx="6737307" cy="3369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Forma libre 3"/>
            <p:cNvSpPr/>
            <p:nvPr/>
          </p:nvSpPr>
          <p:spPr>
            <a:xfrm>
              <a:off x="4115623" y="4604651"/>
              <a:ext cx="241028" cy="634566"/>
            </a:xfrm>
            <a:custGeom>
              <a:avLst/>
              <a:gdLst>
                <a:gd name="connsiteX0" fmla="*/ 214313 w 242888"/>
                <a:gd name="connsiteY0" fmla="*/ 0 h 633760"/>
                <a:gd name="connsiteX1" fmla="*/ 233363 w 242888"/>
                <a:gd name="connsiteY1" fmla="*/ 23812 h 633760"/>
                <a:gd name="connsiteX2" fmla="*/ 242888 w 242888"/>
                <a:gd name="connsiteY2" fmla="*/ 38100 h 633760"/>
                <a:gd name="connsiteX3" fmla="*/ 209550 w 242888"/>
                <a:gd name="connsiteY3" fmla="*/ 85725 h 633760"/>
                <a:gd name="connsiteX4" fmla="*/ 190500 w 242888"/>
                <a:gd name="connsiteY4" fmla="*/ 114300 h 633760"/>
                <a:gd name="connsiteX5" fmla="*/ 200025 w 242888"/>
                <a:gd name="connsiteY5" fmla="*/ 142875 h 633760"/>
                <a:gd name="connsiteX6" fmla="*/ 204788 w 242888"/>
                <a:gd name="connsiteY6" fmla="*/ 171450 h 633760"/>
                <a:gd name="connsiteX7" fmla="*/ 214313 w 242888"/>
                <a:gd name="connsiteY7" fmla="*/ 185737 h 633760"/>
                <a:gd name="connsiteX8" fmla="*/ 209550 w 242888"/>
                <a:gd name="connsiteY8" fmla="*/ 219075 h 633760"/>
                <a:gd name="connsiteX9" fmla="*/ 180975 w 242888"/>
                <a:gd name="connsiteY9" fmla="*/ 233362 h 633760"/>
                <a:gd name="connsiteX10" fmla="*/ 166688 w 242888"/>
                <a:gd name="connsiteY10" fmla="*/ 261937 h 633760"/>
                <a:gd name="connsiteX11" fmla="*/ 157163 w 242888"/>
                <a:gd name="connsiteY11" fmla="*/ 276225 h 633760"/>
                <a:gd name="connsiteX12" fmla="*/ 133350 w 242888"/>
                <a:gd name="connsiteY12" fmla="*/ 314325 h 633760"/>
                <a:gd name="connsiteX13" fmla="*/ 123825 w 242888"/>
                <a:gd name="connsiteY13" fmla="*/ 328612 h 633760"/>
                <a:gd name="connsiteX14" fmla="*/ 95250 w 242888"/>
                <a:gd name="connsiteY14" fmla="*/ 357187 h 633760"/>
                <a:gd name="connsiteX15" fmla="*/ 76200 w 242888"/>
                <a:gd name="connsiteY15" fmla="*/ 390525 h 633760"/>
                <a:gd name="connsiteX16" fmla="*/ 66675 w 242888"/>
                <a:gd name="connsiteY16" fmla="*/ 423862 h 633760"/>
                <a:gd name="connsiteX17" fmla="*/ 47625 w 242888"/>
                <a:gd name="connsiteY17" fmla="*/ 452437 h 633760"/>
                <a:gd name="connsiteX18" fmla="*/ 28575 w 242888"/>
                <a:gd name="connsiteY18" fmla="*/ 457200 h 633760"/>
                <a:gd name="connsiteX19" fmla="*/ 33338 w 242888"/>
                <a:gd name="connsiteY19" fmla="*/ 500062 h 633760"/>
                <a:gd name="connsiteX20" fmla="*/ 14288 w 242888"/>
                <a:gd name="connsiteY20" fmla="*/ 633412 h 633760"/>
                <a:gd name="connsiteX21" fmla="*/ 0 w 242888"/>
                <a:gd name="connsiteY21" fmla="*/ 633412 h 63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2888" h="633760">
                  <a:moveTo>
                    <a:pt x="214313" y="0"/>
                  </a:moveTo>
                  <a:cubicBezTo>
                    <a:pt x="220663" y="7937"/>
                    <a:pt x="227264" y="15680"/>
                    <a:pt x="233363" y="23812"/>
                  </a:cubicBezTo>
                  <a:cubicBezTo>
                    <a:pt x="236797" y="28391"/>
                    <a:pt x="242888" y="32376"/>
                    <a:pt x="242888" y="38100"/>
                  </a:cubicBezTo>
                  <a:cubicBezTo>
                    <a:pt x="242888" y="50312"/>
                    <a:pt x="211589" y="83006"/>
                    <a:pt x="209550" y="85725"/>
                  </a:cubicBezTo>
                  <a:cubicBezTo>
                    <a:pt x="202681" y="94883"/>
                    <a:pt x="190500" y="114300"/>
                    <a:pt x="190500" y="114300"/>
                  </a:cubicBezTo>
                  <a:cubicBezTo>
                    <a:pt x="193675" y="123825"/>
                    <a:pt x="198374" y="132971"/>
                    <a:pt x="200025" y="142875"/>
                  </a:cubicBezTo>
                  <a:cubicBezTo>
                    <a:pt x="201613" y="152400"/>
                    <a:pt x="201734" y="162289"/>
                    <a:pt x="204788" y="171450"/>
                  </a:cubicBezTo>
                  <a:cubicBezTo>
                    <a:pt x="206598" y="176880"/>
                    <a:pt x="211138" y="180975"/>
                    <a:pt x="214313" y="185737"/>
                  </a:cubicBezTo>
                  <a:cubicBezTo>
                    <a:pt x="212725" y="196850"/>
                    <a:pt x="214109" y="208817"/>
                    <a:pt x="209550" y="219075"/>
                  </a:cubicBezTo>
                  <a:cubicBezTo>
                    <a:pt x="206338" y="226301"/>
                    <a:pt x="187315" y="231249"/>
                    <a:pt x="180975" y="233362"/>
                  </a:cubicBezTo>
                  <a:cubicBezTo>
                    <a:pt x="153677" y="274311"/>
                    <a:pt x="186405" y="222501"/>
                    <a:pt x="166688" y="261937"/>
                  </a:cubicBezTo>
                  <a:cubicBezTo>
                    <a:pt x="164128" y="267057"/>
                    <a:pt x="159488" y="270994"/>
                    <a:pt x="157163" y="276225"/>
                  </a:cubicBezTo>
                  <a:cubicBezTo>
                    <a:pt x="140459" y="313809"/>
                    <a:pt x="159053" y="297190"/>
                    <a:pt x="133350" y="314325"/>
                  </a:cubicBezTo>
                  <a:cubicBezTo>
                    <a:pt x="130175" y="319087"/>
                    <a:pt x="127628" y="324334"/>
                    <a:pt x="123825" y="328612"/>
                  </a:cubicBezTo>
                  <a:cubicBezTo>
                    <a:pt x="114876" y="338680"/>
                    <a:pt x="95250" y="357187"/>
                    <a:pt x="95250" y="357187"/>
                  </a:cubicBezTo>
                  <a:cubicBezTo>
                    <a:pt x="84332" y="389945"/>
                    <a:pt x="99265" y="350162"/>
                    <a:pt x="76200" y="390525"/>
                  </a:cubicBezTo>
                  <a:cubicBezTo>
                    <a:pt x="66846" y="406893"/>
                    <a:pt x="75944" y="405325"/>
                    <a:pt x="66675" y="423862"/>
                  </a:cubicBezTo>
                  <a:cubicBezTo>
                    <a:pt x="61555" y="434101"/>
                    <a:pt x="56240" y="444899"/>
                    <a:pt x="47625" y="452437"/>
                  </a:cubicBezTo>
                  <a:cubicBezTo>
                    <a:pt x="42699" y="456747"/>
                    <a:pt x="34925" y="455612"/>
                    <a:pt x="28575" y="457200"/>
                  </a:cubicBezTo>
                  <a:cubicBezTo>
                    <a:pt x="30163" y="471487"/>
                    <a:pt x="33338" y="485687"/>
                    <a:pt x="33338" y="500062"/>
                  </a:cubicBezTo>
                  <a:cubicBezTo>
                    <a:pt x="33338" y="554552"/>
                    <a:pt x="68687" y="624346"/>
                    <a:pt x="14288" y="633412"/>
                  </a:cubicBezTo>
                  <a:cubicBezTo>
                    <a:pt x="9590" y="634195"/>
                    <a:pt x="4763" y="633412"/>
                    <a:pt x="0" y="63341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PE"/>
            </a:p>
          </p:txBody>
        </p:sp>
      </p:grpSp>
      <p:sp>
        <p:nvSpPr>
          <p:cNvPr id="5" name="15 CuadroTexto"/>
          <p:cNvSpPr txBox="1">
            <a:spLocks noChangeArrowheads="1"/>
          </p:cNvSpPr>
          <p:nvPr/>
        </p:nvSpPr>
        <p:spPr bwMode="auto">
          <a:xfrm>
            <a:off x="669925" y="584614"/>
            <a:ext cx="11030706" cy="92392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PE" altLang="fr-FR" sz="3600" dirty="0">
                <a:solidFill>
                  <a:schemeClr val="bg1"/>
                </a:solidFill>
                <a:latin typeface="Arial" panose="020B0604020202020204" pitchFamily="34" charset="0"/>
              </a:rPr>
              <a:t>El Territorio Pacifico </a:t>
            </a:r>
            <a:r>
              <a:rPr lang="es-PE" altLang="fr-FR" sz="3600" dirty="0" smtClean="0">
                <a:solidFill>
                  <a:schemeClr val="bg1"/>
                </a:solidFill>
                <a:latin typeface="Arial" panose="020B0604020202020204" pitchFamily="34" charset="0"/>
              </a:rPr>
              <a:t>Marañón</a:t>
            </a:r>
            <a:endParaRPr lang="fr-FR" altLang="fr-FR" sz="36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fr-FR" sz="1800" dirty="0">
                <a:solidFill>
                  <a:schemeClr val="bg1"/>
                </a:solidFill>
                <a:latin typeface="Calibri" panose="020F0502020204030204" pitchFamily="34" charset="0"/>
              </a:rPr>
              <a:t>Informaciones  Generales</a:t>
            </a:r>
          </a:p>
        </p:txBody>
      </p:sp>
      <p:sp>
        <p:nvSpPr>
          <p:cNvPr id="6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</p:spPr>
        <p:txBody>
          <a:bodyPr/>
          <a:lstStyle/>
          <a:p>
            <a:pPr>
              <a:defRPr/>
            </a:pPr>
            <a:fld id="{D58C9115-356F-4D8F-9F42-58A868F72693}" type="slidenum">
              <a:rPr lang="es-ES" smtClean="0"/>
              <a:pPr>
                <a:defRPr/>
              </a:pPr>
              <a:t>3</a:t>
            </a:fld>
            <a:endParaRPr lang="es-ES" dirty="0"/>
          </a:p>
        </p:txBody>
      </p:sp>
      <p:sp>
        <p:nvSpPr>
          <p:cNvPr id="7" name="Rectángulo 1"/>
          <p:cNvSpPr>
            <a:spLocks noChangeArrowheads="1"/>
          </p:cNvSpPr>
          <p:nvPr/>
        </p:nvSpPr>
        <p:spPr bwMode="auto">
          <a:xfrm>
            <a:off x="2848091" y="6312419"/>
            <a:ext cx="70579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fr-FR" sz="1400" b="1" dirty="0" err="1">
                <a:solidFill>
                  <a:schemeClr val="tx1"/>
                </a:solidFill>
                <a:latin typeface="Arial" panose="020B0604020202020204" pitchFamily="34" charset="0"/>
              </a:rPr>
              <a:t>Nor</a:t>
            </a:r>
            <a:r>
              <a:rPr lang="es-ES_tradnl" altLang="fr-FR" sz="1400" b="1" dirty="0">
                <a:solidFill>
                  <a:schemeClr val="tx1"/>
                </a:solidFill>
                <a:latin typeface="Arial" panose="020B0604020202020204" pitchFamily="34" charset="0"/>
              </a:rPr>
              <a:t> Amazonas -  </a:t>
            </a:r>
            <a:r>
              <a:rPr lang="es-ES_tradnl" altLang="fr-FR" sz="1400" b="1" dirty="0" err="1">
                <a:solidFill>
                  <a:schemeClr val="tx1"/>
                </a:solidFill>
                <a:latin typeface="Arial" panose="020B0604020202020204" pitchFamily="34" charset="0"/>
              </a:rPr>
              <a:t>Nor</a:t>
            </a:r>
            <a:r>
              <a:rPr lang="es-ES_tradnl" altLang="fr-FR" sz="1400" b="1" dirty="0">
                <a:solidFill>
                  <a:schemeClr val="tx1"/>
                </a:solidFill>
                <a:latin typeface="Arial" panose="020B0604020202020204" pitchFamily="34" charset="0"/>
              </a:rPr>
              <a:t> Cajamarca – Lambayeque - Loreto - Piura – Tumbes </a:t>
            </a:r>
            <a:endParaRPr lang="en-US" altLang="fr-FR" sz="18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563942" y="1704976"/>
            <a:ext cx="2050888" cy="4510764"/>
            <a:chOff x="33061" y="1564336"/>
            <a:chExt cx="2554944" cy="4952284"/>
          </a:xfrm>
          <a:solidFill>
            <a:srgbClr val="FFFF66"/>
          </a:solidFill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061" y="3140968"/>
              <a:ext cx="2554943" cy="1660207"/>
            </a:xfrm>
            <a:prstGeom prst="rect">
              <a:avLst/>
            </a:prstGeom>
            <a:grpFill/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062" y="1564336"/>
              <a:ext cx="2554943" cy="1504624"/>
            </a:xfrm>
            <a:prstGeom prst="rect">
              <a:avLst/>
            </a:prstGeom>
            <a:grpFill/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062" y="4869160"/>
              <a:ext cx="2554942" cy="1647460"/>
            </a:xfrm>
            <a:prstGeom prst="rect">
              <a:avLst/>
            </a:prstGeom>
            <a:grpFill/>
          </p:spPr>
        </p:pic>
      </p:grpSp>
      <p:sp>
        <p:nvSpPr>
          <p:cNvPr id="12" name="Rectángulo 11"/>
          <p:cNvSpPr/>
          <p:nvPr/>
        </p:nvSpPr>
        <p:spPr>
          <a:xfrm>
            <a:off x="2848091" y="1656213"/>
            <a:ext cx="7057907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ES" altLang="fr-FR" sz="1600" dirty="0">
                <a:latin typeface="Arial Narrow" panose="020B0606020202030204" pitchFamily="34" charset="0"/>
              </a:rPr>
              <a:t>Juntando  Capacidades y Apoderamiento para una </a:t>
            </a:r>
            <a:r>
              <a:rPr lang="es-ES" altLang="fr-FR" sz="1600" dirty="0" err="1">
                <a:latin typeface="Arial Narrow" panose="020B0606020202030204" pitchFamily="34" charset="0"/>
              </a:rPr>
              <a:t>Gestion</a:t>
            </a:r>
            <a:r>
              <a:rPr lang="es-ES" altLang="fr-FR" sz="1600" dirty="0">
                <a:latin typeface="Arial Narrow" panose="020B0606020202030204" pitchFamily="34" charset="0"/>
              </a:rPr>
              <a:t> Descentralizada Y Global</a:t>
            </a:r>
          </a:p>
        </p:txBody>
      </p:sp>
      <p:grpSp>
        <p:nvGrpSpPr>
          <p:cNvPr id="13" name="Grupo 5"/>
          <p:cNvGrpSpPr>
            <a:grpSpLocks/>
          </p:cNvGrpSpPr>
          <p:nvPr/>
        </p:nvGrpSpPr>
        <p:grpSpPr bwMode="auto">
          <a:xfrm>
            <a:off x="10344249" y="5933735"/>
            <a:ext cx="1432582" cy="564008"/>
            <a:chOff x="7002796" y="6021288"/>
            <a:chExt cx="1889684" cy="658854"/>
          </a:xfrm>
        </p:grpSpPr>
        <p:pic>
          <p:nvPicPr>
            <p:cNvPr id="14" name="16 Imagen" descr="logo-camandes.gi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1455" y="6041293"/>
              <a:ext cx="581025" cy="574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Imagen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2796" y="6021288"/>
              <a:ext cx="1317291" cy="658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60824" y="3663576"/>
            <a:ext cx="1556878" cy="2067974"/>
          </a:xfrm>
          <a:prstGeom prst="rect">
            <a:avLst/>
          </a:prstGeom>
        </p:spPr>
      </p:pic>
      <p:sp>
        <p:nvSpPr>
          <p:cNvPr id="17" name="Elipse 16"/>
          <p:cNvSpPr/>
          <p:nvPr/>
        </p:nvSpPr>
        <p:spPr>
          <a:xfrm rot="1166845">
            <a:off x="7012106" y="3528645"/>
            <a:ext cx="1595914" cy="2148841"/>
          </a:xfrm>
          <a:prstGeom prst="ellipse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Elipse 17"/>
          <p:cNvSpPr/>
          <p:nvPr/>
        </p:nvSpPr>
        <p:spPr>
          <a:xfrm>
            <a:off x="4004903" y="2574081"/>
            <a:ext cx="2388320" cy="2377440"/>
          </a:xfrm>
          <a:prstGeom prst="ellips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Pentágono regular 18"/>
          <p:cNvSpPr/>
          <p:nvPr/>
        </p:nvSpPr>
        <p:spPr>
          <a:xfrm>
            <a:off x="6216043" y="4006373"/>
            <a:ext cx="755362" cy="1417571"/>
          </a:xfrm>
          <a:prstGeom prst="pentagon">
            <a:avLst/>
          </a:prstGeom>
          <a:solidFill>
            <a:srgbClr val="FF00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CuadroTexto 19"/>
          <p:cNvSpPr txBox="1"/>
          <p:nvPr/>
        </p:nvSpPr>
        <p:spPr>
          <a:xfrm>
            <a:off x="7898781" y="2343361"/>
            <a:ext cx="4018921" cy="113877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 smtClean="0"/>
              <a:t>Eje Pacifico Marañón – 1000kms</a:t>
            </a:r>
          </a:p>
          <a:p>
            <a:r>
              <a:rPr lang="es-PE" sz="1600" dirty="0" smtClean="0"/>
              <a:t>- Sub-Territorio Pacifico : Azul</a:t>
            </a:r>
          </a:p>
          <a:p>
            <a:r>
              <a:rPr lang="es-PE" sz="1600" dirty="0" smtClean="0"/>
              <a:t>- Sub-Territorio </a:t>
            </a:r>
            <a:r>
              <a:rPr lang="es-PE" sz="1600" dirty="0" err="1" smtClean="0"/>
              <a:t>Cajamarquiino</a:t>
            </a:r>
            <a:r>
              <a:rPr lang="es-PE" sz="1600" dirty="0" smtClean="0"/>
              <a:t> : Rojo</a:t>
            </a:r>
          </a:p>
          <a:p>
            <a:r>
              <a:rPr lang="es-PE" sz="1600" dirty="0" smtClean="0"/>
              <a:t>- Sub-Territorio </a:t>
            </a:r>
            <a:r>
              <a:rPr lang="es-PE" sz="1600" dirty="0" err="1" smtClean="0"/>
              <a:t>Nor</a:t>
            </a:r>
            <a:r>
              <a:rPr lang="es-PE" sz="1600" dirty="0" smtClean="0"/>
              <a:t> Amazonas/</a:t>
            </a:r>
            <a:r>
              <a:rPr lang="es-PE" sz="1600" dirty="0" err="1" smtClean="0"/>
              <a:t>Datem</a:t>
            </a:r>
            <a:r>
              <a:rPr lang="es-PE" sz="1600" dirty="0" smtClean="0"/>
              <a:t> : Verde </a:t>
            </a:r>
            <a:endParaRPr lang="es-PE" sz="1600" dirty="0"/>
          </a:p>
        </p:txBody>
      </p:sp>
      <p:sp>
        <p:nvSpPr>
          <p:cNvPr id="21" name="CuadroTexto 20"/>
          <p:cNvSpPr txBox="1"/>
          <p:nvPr/>
        </p:nvSpPr>
        <p:spPr>
          <a:xfrm rot="804336">
            <a:off x="8271684" y="3780491"/>
            <a:ext cx="1749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 smtClean="0"/>
              <a:t>Rio </a:t>
            </a:r>
            <a:r>
              <a:rPr lang="es-PE" sz="1200" dirty="0" err="1" smtClean="0"/>
              <a:t>Marañon</a:t>
            </a:r>
            <a:r>
              <a:rPr lang="es-PE" sz="1200" dirty="0" smtClean="0"/>
              <a:t> - Amazonas</a:t>
            </a:r>
            <a:endParaRPr lang="es-PE" sz="1200" dirty="0"/>
          </a:p>
        </p:txBody>
      </p:sp>
    </p:spTree>
    <p:extLst>
      <p:ext uri="{BB962C8B-B14F-4D97-AF65-F5344CB8AC3E}">
        <p14:creationId xmlns:p14="http://schemas.microsoft.com/office/powerpoint/2010/main" val="162706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278502" y="609135"/>
            <a:ext cx="6100999" cy="70788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 smtClean="0"/>
              <a:t>EJE PACIFICO MARAÑÓN – 1000KMS – </a:t>
            </a:r>
          </a:p>
          <a:p>
            <a:pPr algn="ctr"/>
            <a:r>
              <a:rPr lang="es-PE" sz="2000" b="1" dirty="0" smtClean="0"/>
              <a:t>SUB-TERRITORIO NOR AMAZONAS/DATEM (VERDE) </a:t>
            </a:r>
            <a:endParaRPr lang="es-PE" sz="20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1049308" y="2063379"/>
            <a:ext cx="343275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/>
              <a:t>Inversiones Productivas</a:t>
            </a:r>
          </a:p>
          <a:p>
            <a:pPr algn="ctr"/>
            <a:r>
              <a:rPr lang="es-PE" b="1" dirty="0" smtClean="0"/>
              <a:t>Sostenibilidad</a:t>
            </a:r>
          </a:p>
          <a:p>
            <a:pPr algn="ctr"/>
            <a:endParaRPr lang="es-PE" b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PE" sz="1600" dirty="0" smtClean="0"/>
              <a:t>Bambú para Papel y </a:t>
            </a:r>
            <a:r>
              <a:rPr lang="es-PE" sz="1600" dirty="0" err="1"/>
              <a:t>C</a:t>
            </a:r>
            <a:r>
              <a:rPr lang="es-PE" sz="1600" dirty="0" err="1" smtClean="0"/>
              <a:t>ontraplacado</a:t>
            </a:r>
            <a:endParaRPr lang="es-PE" sz="16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PE" sz="1600" dirty="0" smtClean="0"/>
              <a:t>Caucho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PE" sz="1600" dirty="0" smtClean="0"/>
              <a:t>Centro de Acopio para Brasil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PE" sz="1600" dirty="0" smtClean="0"/>
              <a:t>Naviera Amazónica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PE" sz="1600" dirty="0" smtClean="0"/>
              <a:t>Zona Franca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PE" sz="1600" dirty="0" smtClean="0"/>
              <a:t>Pymes</a:t>
            </a:r>
            <a:endParaRPr lang="es-PE" sz="1600" dirty="0"/>
          </a:p>
        </p:txBody>
      </p:sp>
      <p:sp>
        <p:nvSpPr>
          <p:cNvPr id="4" name="CuadroTexto 3"/>
          <p:cNvSpPr txBox="1"/>
          <p:nvPr/>
        </p:nvSpPr>
        <p:spPr>
          <a:xfrm>
            <a:off x="5231566" y="2063379"/>
            <a:ext cx="31479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/>
              <a:t>Inversiones Sociales</a:t>
            </a:r>
          </a:p>
          <a:p>
            <a:pPr algn="ctr"/>
            <a:endParaRPr lang="es-PE" b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PE" sz="1600" dirty="0" smtClean="0"/>
              <a:t>Salud Preventiva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PE" sz="1600" dirty="0" err="1" smtClean="0"/>
              <a:t>Descontaminacion</a:t>
            </a:r>
            <a:r>
              <a:rPr lang="es-PE" sz="1600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PE" sz="1600" dirty="0" err="1" smtClean="0"/>
              <a:t>Energia</a:t>
            </a:r>
            <a:endParaRPr lang="es-PE" sz="16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PE" sz="1600" dirty="0" smtClean="0"/>
              <a:t>Comunidades Nativas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321568" y="4697781"/>
            <a:ext cx="47044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/>
              <a:t>Inversiones </a:t>
            </a:r>
            <a:r>
              <a:rPr lang="es-PE" b="1" dirty="0" err="1" smtClean="0"/>
              <a:t>Integracion</a:t>
            </a:r>
            <a:endParaRPr lang="es-PE" b="1" dirty="0" smtClean="0"/>
          </a:p>
          <a:p>
            <a:pPr algn="ctr"/>
            <a:endParaRPr lang="es-PE" b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PE" sz="1600" dirty="0" smtClean="0"/>
              <a:t>Centro de </a:t>
            </a:r>
            <a:r>
              <a:rPr lang="es-PE" sz="1600" dirty="0" err="1" smtClean="0"/>
              <a:t>Investigacion</a:t>
            </a:r>
            <a:r>
              <a:rPr lang="es-PE" sz="1600" dirty="0" smtClean="0"/>
              <a:t> y </a:t>
            </a:r>
            <a:r>
              <a:rPr lang="es-PE" sz="1600" dirty="0" err="1" smtClean="0"/>
              <a:t>Capacitacion</a:t>
            </a:r>
            <a:r>
              <a:rPr lang="es-PE" sz="1600" dirty="0" smtClean="0"/>
              <a:t> </a:t>
            </a:r>
            <a:r>
              <a:rPr lang="es-PE" sz="1600" dirty="0" err="1" smtClean="0"/>
              <a:t>Saramiriza</a:t>
            </a:r>
            <a:endParaRPr lang="es-PE" sz="16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PE" sz="1600" dirty="0"/>
              <a:t>Centro de </a:t>
            </a:r>
            <a:r>
              <a:rPr lang="es-PE" sz="1600" dirty="0" err="1"/>
              <a:t>Investigacion</a:t>
            </a:r>
            <a:r>
              <a:rPr lang="es-PE" sz="1600" dirty="0"/>
              <a:t> y </a:t>
            </a:r>
            <a:r>
              <a:rPr lang="es-PE" sz="1600" dirty="0" err="1"/>
              <a:t>Capacitacion</a:t>
            </a:r>
            <a:r>
              <a:rPr lang="es-PE" sz="1600" dirty="0"/>
              <a:t> </a:t>
            </a:r>
            <a:r>
              <a:rPr lang="es-PE" sz="1600" dirty="0" smtClean="0"/>
              <a:t>El </a:t>
            </a:r>
            <a:r>
              <a:rPr lang="es-PE" sz="1600" dirty="0" err="1" smtClean="0"/>
              <a:t>MIlagro</a:t>
            </a:r>
            <a:endParaRPr lang="es-PE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PE" sz="1600" dirty="0"/>
              <a:t>Centro de </a:t>
            </a:r>
            <a:r>
              <a:rPr lang="es-PE" sz="1600" dirty="0" err="1"/>
              <a:t>Investigacion</a:t>
            </a:r>
            <a:r>
              <a:rPr lang="es-PE" sz="1600" dirty="0"/>
              <a:t> y </a:t>
            </a:r>
            <a:r>
              <a:rPr lang="es-PE" sz="1600" dirty="0" err="1"/>
              <a:t>Capacitacion</a:t>
            </a:r>
            <a:r>
              <a:rPr lang="es-PE" sz="1600" dirty="0"/>
              <a:t> </a:t>
            </a:r>
            <a:r>
              <a:rPr lang="es-PE" sz="1600" dirty="0" smtClean="0"/>
              <a:t>Nativo</a:t>
            </a:r>
            <a:endParaRPr lang="es-PE" sz="1600" dirty="0"/>
          </a:p>
        </p:txBody>
      </p:sp>
      <p:sp>
        <p:nvSpPr>
          <p:cNvPr id="6" name="CuadroTexto 5"/>
          <p:cNvSpPr txBox="1"/>
          <p:nvPr/>
        </p:nvSpPr>
        <p:spPr>
          <a:xfrm>
            <a:off x="8379501" y="1801769"/>
            <a:ext cx="3717273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/>
              <a:t>Programa </a:t>
            </a:r>
          </a:p>
          <a:p>
            <a:pPr algn="ctr"/>
            <a:r>
              <a:rPr lang="es-PE" sz="2000" dirty="0" smtClean="0"/>
              <a:t>de </a:t>
            </a:r>
          </a:p>
          <a:p>
            <a:pPr algn="ctr"/>
            <a:r>
              <a:rPr lang="es-PE" sz="2000" dirty="0" smtClean="0"/>
              <a:t>Inclusión, Integración, Inversiones </a:t>
            </a:r>
          </a:p>
          <a:p>
            <a:pPr algn="ctr"/>
            <a:r>
              <a:rPr lang="es-PE" sz="2000" dirty="0" smtClean="0"/>
              <a:t>y </a:t>
            </a:r>
          </a:p>
          <a:p>
            <a:pPr algn="ctr"/>
            <a:r>
              <a:rPr lang="es-PE" sz="2000" dirty="0" smtClean="0"/>
              <a:t>Desarrollo Sostenible</a:t>
            </a:r>
          </a:p>
          <a:p>
            <a:pPr algn="ctr"/>
            <a:r>
              <a:rPr lang="es-PE" sz="2000" dirty="0" smtClean="0"/>
              <a:t> Territoriales</a:t>
            </a:r>
          </a:p>
          <a:p>
            <a:pPr algn="ctr"/>
            <a:endParaRPr lang="es-PE" sz="2000" dirty="0" smtClean="0"/>
          </a:p>
          <a:p>
            <a:pPr algn="ctr"/>
            <a:r>
              <a:rPr lang="es-PE" sz="2000" dirty="0" smtClean="0"/>
              <a:t> </a:t>
            </a:r>
            <a:r>
              <a:rPr lang="es-PE" sz="2000" dirty="0" err="1" smtClean="0"/>
              <a:t>Nor</a:t>
            </a:r>
            <a:r>
              <a:rPr lang="es-PE" sz="2000" dirty="0" smtClean="0"/>
              <a:t> Amazonas-</a:t>
            </a:r>
            <a:r>
              <a:rPr lang="es-PE" sz="2000" dirty="0" err="1" smtClean="0"/>
              <a:t>Datem</a:t>
            </a:r>
            <a:r>
              <a:rPr lang="es-PE" sz="2000" dirty="0" smtClean="0"/>
              <a:t> del Marañón </a:t>
            </a:r>
          </a:p>
          <a:p>
            <a:pPr algn="ctr"/>
            <a:r>
              <a:rPr lang="es-PE" sz="2000" dirty="0" smtClean="0"/>
              <a:t>NADEM </a:t>
            </a:r>
          </a:p>
          <a:p>
            <a:pPr algn="ctr"/>
            <a:endParaRPr lang="es-PE" sz="2000" dirty="0" smtClean="0"/>
          </a:p>
          <a:p>
            <a:pPr algn="ctr"/>
            <a:r>
              <a:rPr lang="es-PE" sz="2000" dirty="0" smtClean="0"/>
              <a:t>2020-2050</a:t>
            </a:r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8305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 bwMode="auto">
          <a:xfrm>
            <a:off x="1367486" y="214313"/>
            <a:ext cx="5205413" cy="8509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fr-FR" sz="29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" name="3 Rectángulo"/>
          <p:cNvSpPr/>
          <p:nvPr/>
        </p:nvSpPr>
        <p:spPr>
          <a:xfrm>
            <a:off x="4691711" y="1525588"/>
            <a:ext cx="1881188" cy="102552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1400" dirty="0"/>
              <a:t>CONGRESO </a:t>
            </a:r>
          </a:p>
          <a:p>
            <a:pPr algn="ctr" eaLnBrk="1" hangingPunct="1">
              <a:defRPr/>
            </a:pPr>
            <a:r>
              <a:rPr lang="es-ES_tradnl" sz="1400" dirty="0"/>
              <a:t>INTEGRACION</a:t>
            </a:r>
          </a:p>
          <a:p>
            <a:pPr algn="ctr" eaLnBrk="1" hangingPunct="1">
              <a:defRPr/>
            </a:pPr>
            <a:r>
              <a:rPr lang="es-ES_tradnl" sz="1400" dirty="0"/>
              <a:t>COOPERACION</a:t>
            </a:r>
          </a:p>
          <a:p>
            <a:pPr algn="ctr" eaLnBrk="1" hangingPunct="1">
              <a:defRPr/>
            </a:pPr>
            <a:r>
              <a:rPr lang="es-ES_tradnl" sz="1400" dirty="0"/>
              <a:t>E </a:t>
            </a:r>
          </a:p>
          <a:p>
            <a:pPr algn="ctr" eaLnBrk="1" hangingPunct="1">
              <a:defRPr/>
            </a:pPr>
            <a:r>
              <a:rPr lang="es-ES_tradnl" sz="1400" dirty="0"/>
              <a:t>INVERSIONES</a:t>
            </a:r>
          </a:p>
        </p:txBody>
      </p:sp>
      <p:sp>
        <p:nvSpPr>
          <p:cNvPr id="4" name="11 Rectángulo"/>
          <p:cNvSpPr/>
          <p:nvPr/>
        </p:nvSpPr>
        <p:spPr bwMode="auto">
          <a:xfrm rot="16200000">
            <a:off x="784874" y="2139950"/>
            <a:ext cx="1885950" cy="720725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b="1" dirty="0">
                <a:solidFill>
                  <a:schemeClr val="accent6">
                    <a:lumMod val="75000"/>
                  </a:schemeClr>
                </a:solidFill>
              </a:rPr>
              <a:t>Fase  </a:t>
            </a:r>
          </a:p>
          <a:p>
            <a:pPr algn="ctr" eaLnBrk="1" hangingPunct="1">
              <a:defRPr/>
            </a:pPr>
            <a:r>
              <a:rPr lang="es-ES_tradnl" b="1" dirty="0">
                <a:solidFill>
                  <a:schemeClr val="accent6">
                    <a:lumMod val="75000"/>
                  </a:schemeClr>
                </a:solidFill>
              </a:rPr>
              <a:t>de Organización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35 CuadroTexto"/>
          <p:cNvSpPr txBox="1">
            <a:spLocks noChangeArrowheads="1"/>
          </p:cNvSpPr>
          <p:nvPr/>
        </p:nvSpPr>
        <p:spPr bwMode="auto">
          <a:xfrm>
            <a:off x="1481786" y="220663"/>
            <a:ext cx="49371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ES_tradnl" sz="2800" b="1" dirty="0">
                <a:latin typeface="Arial" charset="0"/>
              </a:rPr>
              <a:t>Programa Pacifico Marañón</a:t>
            </a:r>
            <a:endParaRPr lang="es-ES_tradnl" sz="2800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grpSp>
        <p:nvGrpSpPr>
          <p:cNvPr id="6" name="28 Grupo"/>
          <p:cNvGrpSpPr>
            <a:grpSpLocks/>
          </p:cNvGrpSpPr>
          <p:nvPr/>
        </p:nvGrpSpPr>
        <p:grpSpPr bwMode="auto">
          <a:xfrm>
            <a:off x="7348977" y="2047902"/>
            <a:ext cx="2792413" cy="854075"/>
            <a:chOff x="5786438" y="2431711"/>
            <a:chExt cx="2857500" cy="1069297"/>
          </a:xfrm>
        </p:grpSpPr>
        <p:sp>
          <p:nvSpPr>
            <p:cNvPr id="7" name="16 Rectángulo"/>
            <p:cNvSpPr/>
            <p:nvPr/>
          </p:nvSpPr>
          <p:spPr>
            <a:xfrm>
              <a:off x="5786438" y="2431711"/>
              <a:ext cx="2857500" cy="1069297"/>
            </a:xfrm>
            <a:prstGeom prst="rect">
              <a:avLst/>
            </a:prstGeom>
            <a:solidFill>
              <a:schemeClr val="accent1">
                <a:alpha val="2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" name="18 CuadroTexto"/>
            <p:cNvSpPr txBox="1"/>
            <p:nvPr/>
          </p:nvSpPr>
          <p:spPr>
            <a:xfrm>
              <a:off x="6255920" y="2550963"/>
              <a:ext cx="1855182" cy="771166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s-ES_tradnl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</a:rPr>
                <a:t>Implementación</a:t>
              </a:r>
            </a:p>
            <a:p>
              <a:pPr algn="ctr" eaLnBrk="1" hangingPunct="1">
                <a:defRPr/>
              </a:pPr>
              <a:r>
                <a:rPr lang="es-ES_tradnl" sz="16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</a:rPr>
                <a:t>10 años</a:t>
              </a:r>
              <a:endParaRPr lang="es-EC" sz="1600" dirty="0">
                <a:latin typeface="Arial" charset="0"/>
              </a:endParaRPr>
            </a:p>
          </p:txBody>
        </p:sp>
      </p:grpSp>
      <p:sp>
        <p:nvSpPr>
          <p:cNvPr id="9" name="30 Rectángulo"/>
          <p:cNvSpPr/>
          <p:nvPr/>
        </p:nvSpPr>
        <p:spPr>
          <a:xfrm>
            <a:off x="7195199" y="174314"/>
            <a:ext cx="3438525" cy="13223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_tradnl" sz="2000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OBJECTIFS</a:t>
            </a:r>
          </a:p>
          <a:p>
            <a:pPr marL="342900" indent="-3429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_tradnl" sz="1200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Integración Social Institucional </a:t>
            </a:r>
          </a:p>
          <a:p>
            <a:pPr marL="342900" indent="-3429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_tradnl" sz="1200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Infraestructuras Territoriales </a:t>
            </a:r>
          </a:p>
          <a:p>
            <a:pPr marL="342900" indent="-3429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_tradnl" sz="1200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Inversiones de Sostenibilidad Inclusión, Integración, Desarrollo</a:t>
            </a:r>
          </a:p>
          <a:p>
            <a:pPr marL="342900" indent="-3429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_tradnl" sz="1200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-</a:t>
            </a:r>
            <a:r>
              <a:rPr lang="es-ES_tradnl" sz="1200" b="1" dirty="0" err="1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Investigacion</a:t>
            </a:r>
            <a:r>
              <a:rPr lang="es-ES_tradnl" sz="1200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-Educación-Formación</a:t>
            </a:r>
          </a:p>
        </p:txBody>
      </p:sp>
      <p:sp>
        <p:nvSpPr>
          <p:cNvPr id="10" name="37 Flecha abajo"/>
          <p:cNvSpPr/>
          <p:nvPr/>
        </p:nvSpPr>
        <p:spPr bwMode="auto">
          <a:xfrm>
            <a:off x="3710636" y="2420938"/>
            <a:ext cx="46038" cy="3905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C"/>
          </a:p>
        </p:txBody>
      </p:sp>
      <p:pic>
        <p:nvPicPr>
          <p:cNvPr id="11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136" y="3027363"/>
            <a:ext cx="6590142" cy="3523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32 Rectángulo"/>
          <p:cNvSpPr/>
          <p:nvPr/>
        </p:nvSpPr>
        <p:spPr bwMode="auto">
          <a:xfrm>
            <a:off x="2437461" y="1525588"/>
            <a:ext cx="2109788" cy="887412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dirty="0">
                <a:solidFill>
                  <a:schemeClr val="accent6">
                    <a:lumMod val="75000"/>
                  </a:schemeClr>
                </a:solidFill>
              </a:rPr>
              <a:t>Pre-Programa</a:t>
            </a:r>
          </a:p>
          <a:p>
            <a:pPr algn="ctr" eaLnBrk="1" hangingPunct="1">
              <a:defRPr/>
            </a:pPr>
            <a:r>
              <a:rPr lang="es-ES_tradnl" sz="1500" dirty="0">
                <a:solidFill>
                  <a:schemeClr val="accent6">
                    <a:lumMod val="75000"/>
                  </a:schemeClr>
                </a:solidFill>
              </a:rPr>
              <a:t>Trienal de Inicio</a:t>
            </a:r>
            <a:endParaRPr lang="en-US" sz="15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3" name="Grupo 1"/>
          <p:cNvGrpSpPr>
            <a:grpSpLocks/>
          </p:cNvGrpSpPr>
          <p:nvPr/>
        </p:nvGrpSpPr>
        <p:grpSpPr bwMode="auto">
          <a:xfrm>
            <a:off x="3728099" y="2825750"/>
            <a:ext cx="3122612" cy="315913"/>
            <a:chOff x="2528888" y="3398838"/>
            <a:chExt cx="3122612" cy="315912"/>
          </a:xfrm>
        </p:grpSpPr>
        <p:cxnSp>
          <p:nvCxnSpPr>
            <p:cNvPr id="14" name="29 Conector recto"/>
            <p:cNvCxnSpPr/>
            <p:nvPr/>
          </p:nvCxnSpPr>
          <p:spPr bwMode="auto">
            <a:xfrm>
              <a:off x="2528888" y="3419476"/>
              <a:ext cx="2979737" cy="9525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41 Flecha abajo"/>
            <p:cNvSpPr/>
            <p:nvPr/>
          </p:nvSpPr>
          <p:spPr bwMode="auto">
            <a:xfrm>
              <a:off x="5373688" y="3398838"/>
              <a:ext cx="277812" cy="315912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C"/>
            </a:p>
          </p:txBody>
        </p:sp>
      </p:grpSp>
      <p:sp>
        <p:nvSpPr>
          <p:cNvPr id="16" name="CuadroTexto 15"/>
          <p:cNvSpPr txBox="1"/>
          <p:nvPr/>
        </p:nvSpPr>
        <p:spPr>
          <a:xfrm>
            <a:off x="1242074" y="4005263"/>
            <a:ext cx="2755900" cy="1168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PE" sz="1400" dirty="0"/>
              <a:t>1- Plataforma Gob. Regionales</a:t>
            </a:r>
          </a:p>
          <a:p>
            <a:pPr>
              <a:defRPr/>
            </a:pPr>
            <a:r>
              <a:rPr lang="es-PE" sz="1400" dirty="0"/>
              <a:t>2- Plataforma </a:t>
            </a:r>
            <a:r>
              <a:rPr lang="es-PE" sz="1400" dirty="0" err="1"/>
              <a:t>Muni</a:t>
            </a:r>
            <a:r>
              <a:rPr lang="es-PE" sz="1400" dirty="0"/>
              <a:t>-AMPPAM</a:t>
            </a:r>
          </a:p>
          <a:p>
            <a:pPr>
              <a:defRPr/>
            </a:pPr>
            <a:r>
              <a:rPr lang="es-PE" sz="1400" dirty="0"/>
              <a:t>3- Plataforma Actores CICIPAM</a:t>
            </a:r>
          </a:p>
          <a:p>
            <a:pPr>
              <a:defRPr/>
            </a:pPr>
            <a:r>
              <a:rPr lang="es-PE" sz="1400" dirty="0"/>
              <a:t>4- </a:t>
            </a:r>
            <a:r>
              <a:rPr lang="es-PE" sz="1400" dirty="0" err="1"/>
              <a:t>Coord.Programa</a:t>
            </a:r>
            <a:r>
              <a:rPr lang="es-PE" sz="1400" dirty="0"/>
              <a:t> Inicio Trienal </a:t>
            </a:r>
          </a:p>
          <a:p>
            <a:pPr>
              <a:defRPr/>
            </a:pPr>
            <a:r>
              <a:rPr lang="es-PE" sz="1400" dirty="0"/>
              <a:t>5- Prueba inicial</a:t>
            </a:r>
          </a:p>
        </p:txBody>
      </p:sp>
      <p:sp>
        <p:nvSpPr>
          <p:cNvPr id="17" name="41 Flecha abajo"/>
          <p:cNvSpPr/>
          <p:nvPr/>
        </p:nvSpPr>
        <p:spPr bwMode="auto">
          <a:xfrm>
            <a:off x="2377136" y="3573463"/>
            <a:ext cx="60325" cy="126206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C"/>
          </a:p>
        </p:txBody>
      </p:sp>
      <p:cxnSp>
        <p:nvCxnSpPr>
          <p:cNvPr id="18" name="29 Conector recto"/>
          <p:cNvCxnSpPr>
            <a:endCxn id="17" idx="0"/>
          </p:cNvCxnSpPr>
          <p:nvPr/>
        </p:nvCxnSpPr>
        <p:spPr bwMode="auto">
          <a:xfrm>
            <a:off x="1707211" y="3573463"/>
            <a:ext cx="700088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41 Flecha abajo"/>
          <p:cNvSpPr/>
          <p:nvPr/>
        </p:nvSpPr>
        <p:spPr bwMode="auto">
          <a:xfrm>
            <a:off x="1677049" y="3443288"/>
            <a:ext cx="76200" cy="13176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C"/>
          </a:p>
        </p:txBody>
      </p:sp>
      <p:sp>
        <p:nvSpPr>
          <p:cNvPr id="20" name="Elipse 19"/>
          <p:cNvSpPr/>
          <p:nvPr/>
        </p:nvSpPr>
        <p:spPr>
          <a:xfrm>
            <a:off x="1572274" y="1144588"/>
            <a:ext cx="311150" cy="323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Elipse 20"/>
          <p:cNvSpPr/>
          <p:nvPr/>
        </p:nvSpPr>
        <p:spPr>
          <a:xfrm>
            <a:off x="3447111" y="1125538"/>
            <a:ext cx="309563" cy="323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" name="Elipse 21"/>
          <p:cNvSpPr/>
          <p:nvPr/>
        </p:nvSpPr>
        <p:spPr>
          <a:xfrm>
            <a:off x="5321949" y="1144588"/>
            <a:ext cx="309562" cy="323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3" name="Elipse 22"/>
          <p:cNvSpPr/>
          <p:nvPr/>
        </p:nvSpPr>
        <p:spPr>
          <a:xfrm>
            <a:off x="8435620" y="1643856"/>
            <a:ext cx="309563" cy="325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CuadroTexto 2"/>
          <p:cNvSpPr txBox="1">
            <a:spLocks noChangeArrowheads="1"/>
          </p:cNvSpPr>
          <p:nvPr/>
        </p:nvSpPr>
        <p:spPr bwMode="auto">
          <a:xfrm>
            <a:off x="2897836" y="669925"/>
            <a:ext cx="1716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PE" sz="1800" b="1">
                <a:solidFill>
                  <a:schemeClr val="bg1"/>
                </a:solidFill>
                <a:latin typeface="Algerian" panose="04020705040A02060702" pitchFamily="82" charset="0"/>
              </a:rPr>
              <a:t>Cronograma</a:t>
            </a:r>
          </a:p>
        </p:txBody>
      </p:sp>
      <p:grpSp>
        <p:nvGrpSpPr>
          <p:cNvPr id="25" name="Grupo 26"/>
          <p:cNvGrpSpPr>
            <a:grpSpLocks/>
          </p:cNvGrpSpPr>
          <p:nvPr/>
        </p:nvGrpSpPr>
        <p:grpSpPr bwMode="auto">
          <a:xfrm>
            <a:off x="808686" y="5854701"/>
            <a:ext cx="1889125" cy="658813"/>
            <a:chOff x="7002796" y="6021288"/>
            <a:chExt cx="1889684" cy="658854"/>
          </a:xfrm>
        </p:grpSpPr>
        <p:pic>
          <p:nvPicPr>
            <p:cNvPr id="26" name="16 Imagen" descr="logo-camandes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1455" y="6041293"/>
              <a:ext cx="581025" cy="574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Imagen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2796" y="6021288"/>
              <a:ext cx="1317291" cy="658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1777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1434876"/>
            <a:ext cx="10706100" cy="4831080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2303106" y="1019414"/>
            <a:ext cx="1250182" cy="531608"/>
            <a:chOff x="6955858" y="6258111"/>
            <a:chExt cx="1250182" cy="531608"/>
          </a:xfrm>
        </p:grpSpPr>
        <p:pic>
          <p:nvPicPr>
            <p:cNvPr id="4" name="16 Imagen" descr="logo-camandes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0456" y="6270210"/>
              <a:ext cx="385584" cy="463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Imagen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5858" y="6258111"/>
              <a:ext cx="874191" cy="531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CuadroTexto 5"/>
          <p:cNvSpPr txBox="1"/>
          <p:nvPr/>
        </p:nvSpPr>
        <p:spPr>
          <a:xfrm>
            <a:off x="339378" y="459330"/>
            <a:ext cx="6046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/>
              <a:t>PROGRAMAS NOR AMAZONAS DATEM DEL MARAÑON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1761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04" y="648181"/>
            <a:ext cx="7584420" cy="5364867"/>
          </a:xfrm>
          <a:prstGeom prst="rect">
            <a:avLst/>
          </a:prstGeom>
        </p:spPr>
      </p:pic>
      <p:pic>
        <p:nvPicPr>
          <p:cNvPr id="5" name="Picture 2" descr="ANDINA/Nathalie Saya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492" y="648181"/>
            <a:ext cx="3422754" cy="228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portal.andina.pe/EDPFotografia3/thumbnail/2019/05/06/000584081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149" y="3649599"/>
            <a:ext cx="3538097" cy="236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768840" y="5366717"/>
            <a:ext cx="2023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/>
              <a:t>Visitantes : 100,000</a:t>
            </a:r>
          </a:p>
          <a:p>
            <a:r>
              <a:rPr lang="es-PE" dirty="0" smtClean="0"/>
              <a:t>Mesas de Negocios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31608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737609" y="235307"/>
            <a:ext cx="4553903" cy="1934985"/>
            <a:chOff x="2027" y="10816"/>
            <a:chExt cx="7561" cy="3284"/>
          </a:xfrm>
        </p:grpSpPr>
        <p:sp>
          <p:nvSpPr>
            <p:cNvPr id="3" name="AutoShape 3"/>
            <p:cNvSpPr>
              <a:spLocks noChangeArrowheads="1"/>
            </p:cNvSpPr>
            <p:nvPr/>
          </p:nvSpPr>
          <p:spPr bwMode="auto">
            <a:xfrm rot="10800000">
              <a:off x="3990" y="12528"/>
              <a:ext cx="3315" cy="447"/>
            </a:xfrm>
            <a:custGeom>
              <a:avLst/>
              <a:gdLst>
                <a:gd name="G0" fmla="+- 6480 0 0"/>
                <a:gd name="G1" fmla="+- 8640 0 0"/>
                <a:gd name="G2" fmla="+- 6171 0 0"/>
                <a:gd name="G3" fmla="+- 21600 0 6480"/>
                <a:gd name="G4" fmla="+- 21600 0 8640"/>
                <a:gd name="G5" fmla="*/ G0 21600 G3"/>
                <a:gd name="G6" fmla="*/ G1 21600 G3"/>
                <a:gd name="G7" fmla="*/ G2 G3 21600"/>
                <a:gd name="G8" fmla="*/ 10800 21600 G3"/>
                <a:gd name="G9" fmla="*/ G4 21600 G3"/>
                <a:gd name="G10" fmla="+- 21600 0 G7"/>
                <a:gd name="G11" fmla="+- G5 0 G8"/>
                <a:gd name="G12" fmla="+- G6 0 G8"/>
                <a:gd name="G13" fmla="*/ G12 G7 G11"/>
                <a:gd name="G14" fmla="+- 21600 0 G13"/>
                <a:gd name="G15" fmla="+- G0 0 10800"/>
                <a:gd name="G16" fmla="+- G1 0 10800"/>
                <a:gd name="G17" fmla="*/ G2 G16 G15"/>
                <a:gd name="T0" fmla="*/ 10800 w 21600"/>
                <a:gd name="T1" fmla="*/ 0 h 21600"/>
                <a:gd name="T2" fmla="*/ 0 w 21600"/>
                <a:gd name="T3" fmla="*/ 15429 h 21600"/>
                <a:gd name="T4" fmla="*/ 10800 w 21600"/>
                <a:gd name="T5" fmla="*/ 18514 h 21600"/>
                <a:gd name="T6" fmla="*/ 21600 w 21600"/>
                <a:gd name="T7" fmla="*/ 15429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G13 w 21600"/>
                <a:gd name="T13" fmla="*/ G6 h 21600"/>
                <a:gd name="T14" fmla="*/ G14 w 21600"/>
                <a:gd name="T15" fmla="*/ G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6480" y="6171"/>
                  </a:lnTo>
                  <a:lnTo>
                    <a:pt x="8640" y="6171"/>
                  </a:lnTo>
                  <a:lnTo>
                    <a:pt x="8640" y="12343"/>
                  </a:lnTo>
                  <a:lnTo>
                    <a:pt x="4320" y="12343"/>
                  </a:lnTo>
                  <a:lnTo>
                    <a:pt x="4320" y="9257"/>
                  </a:lnTo>
                  <a:lnTo>
                    <a:pt x="0" y="15429"/>
                  </a:lnTo>
                  <a:lnTo>
                    <a:pt x="4320" y="21600"/>
                  </a:lnTo>
                  <a:lnTo>
                    <a:pt x="4320" y="18514"/>
                  </a:lnTo>
                  <a:lnTo>
                    <a:pt x="17280" y="18514"/>
                  </a:lnTo>
                  <a:lnTo>
                    <a:pt x="17280" y="21600"/>
                  </a:lnTo>
                  <a:lnTo>
                    <a:pt x="21600" y="15429"/>
                  </a:lnTo>
                  <a:lnTo>
                    <a:pt x="17280" y="9257"/>
                  </a:lnTo>
                  <a:lnTo>
                    <a:pt x="17280" y="12343"/>
                  </a:lnTo>
                  <a:lnTo>
                    <a:pt x="12960" y="12343"/>
                  </a:lnTo>
                  <a:lnTo>
                    <a:pt x="12960" y="6171"/>
                  </a:lnTo>
                  <a:lnTo>
                    <a:pt x="15120" y="6171"/>
                  </a:lnTo>
                  <a:close/>
                </a:path>
              </a:pathLst>
            </a:custGeom>
            <a:solidFill>
              <a:srgbClr val="ED7D31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823B0B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pic>
          <p:nvPicPr>
            <p:cNvPr id="1028" name="Imagen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7" y="13065"/>
              <a:ext cx="7561" cy="1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Imagen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3" y="10816"/>
              <a:ext cx="6900" cy="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Imagen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813" y="1043387"/>
            <a:ext cx="3400240" cy="2718245"/>
          </a:xfrm>
          <a:prstGeom prst="rect">
            <a:avLst/>
          </a:prstGeom>
          <a:solidFill>
            <a:srgbClr val="FBE4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42" y="1244044"/>
            <a:ext cx="3400240" cy="2716569"/>
          </a:xfrm>
          <a:prstGeom prst="rect">
            <a:avLst/>
          </a:prstGeom>
          <a:solidFill>
            <a:srgbClr val="FBE4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n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212" y="3303062"/>
            <a:ext cx="4250300" cy="2496005"/>
          </a:xfrm>
          <a:prstGeom prst="rect">
            <a:avLst/>
          </a:prstGeom>
          <a:solidFill>
            <a:srgbClr val="FBE4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upo 17"/>
          <p:cNvGrpSpPr/>
          <p:nvPr/>
        </p:nvGrpSpPr>
        <p:grpSpPr>
          <a:xfrm>
            <a:off x="9305785" y="4302709"/>
            <a:ext cx="2331720" cy="2170149"/>
            <a:chOff x="9170319" y="4353766"/>
            <a:chExt cx="2331720" cy="2170149"/>
          </a:xfrm>
        </p:grpSpPr>
        <p:grpSp>
          <p:nvGrpSpPr>
            <p:cNvPr id="17" name="Grupo 16"/>
            <p:cNvGrpSpPr/>
            <p:nvPr/>
          </p:nvGrpSpPr>
          <p:grpSpPr>
            <a:xfrm>
              <a:off x="9170319" y="4353766"/>
              <a:ext cx="2331720" cy="1577340"/>
              <a:chOff x="9170319" y="4987945"/>
              <a:chExt cx="2331720" cy="1577340"/>
            </a:xfrm>
          </p:grpSpPr>
          <p:sp>
            <p:nvSpPr>
              <p:cNvPr id="10" name="Elipse 9"/>
              <p:cNvSpPr/>
              <p:nvPr/>
            </p:nvSpPr>
            <p:spPr>
              <a:xfrm>
                <a:off x="9170319" y="4987945"/>
                <a:ext cx="2331720" cy="1577340"/>
              </a:xfrm>
              <a:prstGeom prst="ellipse">
                <a:avLst/>
              </a:prstGeom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9" name="CuadroTexto 8"/>
              <p:cNvSpPr txBox="1"/>
              <p:nvPr/>
            </p:nvSpPr>
            <p:spPr>
              <a:xfrm>
                <a:off x="9406890" y="5314950"/>
                <a:ext cx="193167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dirty="0" smtClean="0"/>
                  <a:t>EVENTO DE INICIO Programa NADEM</a:t>
                </a:r>
              </a:p>
              <a:p>
                <a:r>
                  <a:rPr lang="es-PE" dirty="0" smtClean="0"/>
                  <a:t>Mayo-Agosto 2020</a:t>
                </a:r>
                <a:endParaRPr lang="es-PE" dirty="0"/>
              </a:p>
            </p:txBody>
          </p:sp>
        </p:grpSp>
        <p:grpSp>
          <p:nvGrpSpPr>
            <p:cNvPr id="11" name="Grupo 6"/>
            <p:cNvGrpSpPr>
              <a:grpSpLocks/>
            </p:cNvGrpSpPr>
            <p:nvPr/>
          </p:nvGrpSpPr>
          <p:grpSpPr bwMode="auto">
            <a:xfrm>
              <a:off x="9852405" y="5992307"/>
              <a:ext cx="1250182" cy="531608"/>
              <a:chOff x="0" y="0"/>
              <a:chExt cx="1883861" cy="658854"/>
            </a:xfrm>
          </p:grpSpPr>
          <p:pic>
            <p:nvPicPr>
              <p:cNvPr id="12" name="16 Imagen" descr="logo-camandes.gif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2836" y="14995"/>
                <a:ext cx="581025" cy="574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Imagen 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317291" cy="6588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070595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649894" y="265835"/>
            <a:ext cx="11158122" cy="6401429"/>
            <a:chOff x="649894" y="265835"/>
            <a:chExt cx="11158122" cy="6401429"/>
          </a:xfrm>
        </p:grpSpPr>
        <p:sp>
          <p:nvSpPr>
            <p:cNvPr id="2" name="CuadroTexto 1"/>
            <p:cNvSpPr txBox="1"/>
            <p:nvPr/>
          </p:nvSpPr>
          <p:spPr>
            <a:xfrm>
              <a:off x="649895" y="265835"/>
              <a:ext cx="50628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dirty="0" smtClean="0"/>
                <a:t>1- Evento Inicio Mayo/Agosto 2020  : 60/80,000 US$</a:t>
              </a:r>
              <a:endParaRPr lang="es-PE" dirty="0"/>
            </a:p>
          </p:txBody>
        </p:sp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7882" y="635167"/>
              <a:ext cx="6488324" cy="2338299"/>
            </a:xfrm>
            <a:prstGeom prst="rect">
              <a:avLst/>
            </a:prstGeom>
            <a:ln w="22225">
              <a:solidFill>
                <a:schemeClr val="tx1"/>
              </a:solidFill>
            </a:ln>
          </p:spPr>
        </p:pic>
        <p:pic>
          <p:nvPicPr>
            <p:cNvPr id="4" name="Imagen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132" y="3527464"/>
              <a:ext cx="5695950" cy="18288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uadroTexto 4"/>
            <p:cNvSpPr txBox="1"/>
            <p:nvPr/>
          </p:nvSpPr>
          <p:spPr>
            <a:xfrm>
              <a:off x="649894" y="3158132"/>
              <a:ext cx="73257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dirty="0" smtClean="0"/>
                <a:t>2- Programa Inicial Trienal 2021/3 : 500/800,000US$ + Actividades 2/3MUS$</a:t>
              </a:r>
              <a:endParaRPr lang="es-PE" dirty="0"/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649894" y="5466935"/>
              <a:ext cx="33192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dirty="0"/>
                <a:t>3</a:t>
              </a:r>
              <a:r>
                <a:rPr lang="es-PE" dirty="0" smtClean="0"/>
                <a:t>- Programa Inversión 2023/2030</a:t>
              </a:r>
              <a:endParaRPr lang="es-PE" dirty="0"/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765020" y="5836267"/>
              <a:ext cx="2327817" cy="83099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222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PE" sz="1200" dirty="0" smtClean="0"/>
                <a:t>- Inversiones Productivas</a:t>
              </a:r>
            </a:p>
            <a:p>
              <a:r>
                <a:rPr lang="es-PE" sz="1200" dirty="0" smtClean="0"/>
                <a:t>- Inversiones Sociales</a:t>
              </a:r>
            </a:p>
            <a:p>
              <a:r>
                <a:rPr lang="es-PE" sz="1200" dirty="0" smtClean="0"/>
                <a:t>- Inversiones Integración/Inclusi</a:t>
              </a:r>
              <a:r>
                <a:rPr lang="es-PE" sz="1200" dirty="0"/>
                <a:t>ó</a:t>
              </a:r>
              <a:r>
                <a:rPr lang="es-PE" sz="1200" dirty="0" smtClean="0"/>
                <a:t>n</a:t>
              </a:r>
            </a:p>
            <a:p>
              <a:r>
                <a:rPr lang="es-PE" sz="1200" dirty="0" smtClean="0"/>
                <a:t>- Infraestructuras</a:t>
              </a:r>
              <a:endParaRPr lang="es-PE" sz="1200" dirty="0"/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8090743" y="2860419"/>
              <a:ext cx="3717273" cy="378565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2000" dirty="0" smtClean="0"/>
                <a:t>Programa </a:t>
              </a:r>
            </a:p>
            <a:p>
              <a:pPr algn="ctr"/>
              <a:r>
                <a:rPr lang="es-PE" sz="2000" dirty="0" smtClean="0"/>
                <a:t>de </a:t>
              </a:r>
            </a:p>
            <a:p>
              <a:pPr algn="ctr"/>
              <a:r>
                <a:rPr lang="es-PE" sz="2000" dirty="0" smtClean="0"/>
                <a:t>Inclusión, Integración, Inversiones </a:t>
              </a:r>
            </a:p>
            <a:p>
              <a:pPr algn="ctr"/>
              <a:r>
                <a:rPr lang="es-PE" sz="2000" dirty="0" smtClean="0"/>
                <a:t>y </a:t>
              </a:r>
            </a:p>
            <a:p>
              <a:pPr algn="ctr"/>
              <a:r>
                <a:rPr lang="es-PE" sz="2000" dirty="0" smtClean="0"/>
                <a:t>Desarrollo Sostenible</a:t>
              </a:r>
            </a:p>
            <a:p>
              <a:pPr algn="ctr"/>
              <a:r>
                <a:rPr lang="es-PE" sz="2000" dirty="0" smtClean="0"/>
                <a:t> Territoriales</a:t>
              </a:r>
            </a:p>
            <a:p>
              <a:pPr algn="ctr"/>
              <a:endParaRPr lang="es-PE" sz="2000" dirty="0" smtClean="0"/>
            </a:p>
            <a:p>
              <a:pPr algn="ctr"/>
              <a:r>
                <a:rPr lang="es-PE" sz="2000" dirty="0" smtClean="0"/>
                <a:t> </a:t>
              </a:r>
              <a:r>
                <a:rPr lang="es-PE" sz="2000" dirty="0" err="1" smtClean="0"/>
                <a:t>Nor</a:t>
              </a:r>
              <a:r>
                <a:rPr lang="es-PE" sz="2000" dirty="0" smtClean="0"/>
                <a:t> Amazonas-</a:t>
              </a:r>
              <a:r>
                <a:rPr lang="es-PE" sz="2000" dirty="0" err="1" smtClean="0"/>
                <a:t>Datem</a:t>
              </a:r>
              <a:r>
                <a:rPr lang="es-PE" sz="2000" dirty="0" smtClean="0"/>
                <a:t> del Marañón </a:t>
              </a:r>
            </a:p>
            <a:p>
              <a:pPr algn="ctr"/>
              <a:r>
                <a:rPr lang="es-PE" sz="2000" dirty="0" smtClean="0"/>
                <a:t>NADEM </a:t>
              </a:r>
            </a:p>
            <a:p>
              <a:pPr algn="ctr"/>
              <a:endParaRPr lang="es-PE" sz="2000" dirty="0" smtClean="0"/>
            </a:p>
            <a:p>
              <a:pPr algn="ctr"/>
              <a:r>
                <a:rPr lang="es-PE" sz="2000" dirty="0" smtClean="0"/>
                <a:t>2020-2050</a:t>
              </a:r>
              <a:endParaRPr lang="es-PE" sz="2000" dirty="0"/>
            </a:p>
          </p:txBody>
        </p:sp>
      </p:grpSp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7591633" y="686040"/>
            <a:ext cx="4216383" cy="1672678"/>
            <a:chOff x="2027" y="10816"/>
            <a:chExt cx="7561" cy="3284"/>
          </a:xfrm>
        </p:grpSpPr>
        <p:sp>
          <p:nvSpPr>
            <p:cNvPr id="11" name="AutoShape 3"/>
            <p:cNvSpPr>
              <a:spLocks noChangeArrowheads="1"/>
            </p:cNvSpPr>
            <p:nvPr/>
          </p:nvSpPr>
          <p:spPr bwMode="auto">
            <a:xfrm rot="10800000">
              <a:off x="3990" y="12528"/>
              <a:ext cx="3315" cy="447"/>
            </a:xfrm>
            <a:custGeom>
              <a:avLst/>
              <a:gdLst>
                <a:gd name="G0" fmla="+- 6480 0 0"/>
                <a:gd name="G1" fmla="+- 8640 0 0"/>
                <a:gd name="G2" fmla="+- 6171 0 0"/>
                <a:gd name="G3" fmla="+- 21600 0 6480"/>
                <a:gd name="G4" fmla="+- 21600 0 8640"/>
                <a:gd name="G5" fmla="*/ G0 21600 G3"/>
                <a:gd name="G6" fmla="*/ G1 21600 G3"/>
                <a:gd name="G7" fmla="*/ G2 G3 21600"/>
                <a:gd name="G8" fmla="*/ 10800 21600 G3"/>
                <a:gd name="G9" fmla="*/ G4 21600 G3"/>
                <a:gd name="G10" fmla="+- 21600 0 G7"/>
                <a:gd name="G11" fmla="+- G5 0 G8"/>
                <a:gd name="G12" fmla="+- G6 0 G8"/>
                <a:gd name="G13" fmla="*/ G12 G7 G11"/>
                <a:gd name="G14" fmla="+- 21600 0 G13"/>
                <a:gd name="G15" fmla="+- G0 0 10800"/>
                <a:gd name="G16" fmla="+- G1 0 10800"/>
                <a:gd name="G17" fmla="*/ G2 G16 G15"/>
                <a:gd name="T0" fmla="*/ 10800 w 21600"/>
                <a:gd name="T1" fmla="*/ 0 h 21600"/>
                <a:gd name="T2" fmla="*/ 0 w 21600"/>
                <a:gd name="T3" fmla="*/ 15429 h 21600"/>
                <a:gd name="T4" fmla="*/ 10800 w 21600"/>
                <a:gd name="T5" fmla="*/ 18514 h 21600"/>
                <a:gd name="T6" fmla="*/ 21600 w 21600"/>
                <a:gd name="T7" fmla="*/ 15429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G13 w 21600"/>
                <a:gd name="T13" fmla="*/ G6 h 21600"/>
                <a:gd name="T14" fmla="*/ G14 w 21600"/>
                <a:gd name="T15" fmla="*/ G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6480" y="6171"/>
                  </a:lnTo>
                  <a:lnTo>
                    <a:pt x="8640" y="6171"/>
                  </a:lnTo>
                  <a:lnTo>
                    <a:pt x="8640" y="12343"/>
                  </a:lnTo>
                  <a:lnTo>
                    <a:pt x="4320" y="12343"/>
                  </a:lnTo>
                  <a:lnTo>
                    <a:pt x="4320" y="9257"/>
                  </a:lnTo>
                  <a:lnTo>
                    <a:pt x="0" y="15429"/>
                  </a:lnTo>
                  <a:lnTo>
                    <a:pt x="4320" y="21600"/>
                  </a:lnTo>
                  <a:lnTo>
                    <a:pt x="4320" y="18514"/>
                  </a:lnTo>
                  <a:lnTo>
                    <a:pt x="17280" y="18514"/>
                  </a:lnTo>
                  <a:lnTo>
                    <a:pt x="17280" y="21600"/>
                  </a:lnTo>
                  <a:lnTo>
                    <a:pt x="21600" y="15429"/>
                  </a:lnTo>
                  <a:lnTo>
                    <a:pt x="17280" y="9257"/>
                  </a:lnTo>
                  <a:lnTo>
                    <a:pt x="17280" y="12343"/>
                  </a:lnTo>
                  <a:lnTo>
                    <a:pt x="12960" y="12343"/>
                  </a:lnTo>
                  <a:lnTo>
                    <a:pt x="12960" y="6171"/>
                  </a:lnTo>
                  <a:lnTo>
                    <a:pt x="15120" y="6171"/>
                  </a:lnTo>
                  <a:close/>
                </a:path>
              </a:pathLst>
            </a:custGeom>
            <a:solidFill>
              <a:srgbClr val="ED7D31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823B0B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pic>
          <p:nvPicPr>
            <p:cNvPr id="2052" name="Imagen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7" y="13065"/>
              <a:ext cx="7561" cy="1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Imagen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3" y="10816"/>
              <a:ext cx="6900" cy="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upo 13"/>
          <p:cNvGrpSpPr/>
          <p:nvPr/>
        </p:nvGrpSpPr>
        <p:grpSpPr>
          <a:xfrm>
            <a:off x="5712756" y="5836267"/>
            <a:ext cx="1250182" cy="531608"/>
            <a:chOff x="6955858" y="6258111"/>
            <a:chExt cx="1250182" cy="531608"/>
          </a:xfrm>
        </p:grpSpPr>
        <p:pic>
          <p:nvPicPr>
            <p:cNvPr id="15" name="16 Imagen" descr="logo-camandes.gi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0456" y="6270210"/>
              <a:ext cx="385584" cy="463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Imagen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5858" y="6258111"/>
              <a:ext cx="874191" cy="531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734066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501</Words>
  <Application>Microsoft Office PowerPoint</Application>
  <PresentationFormat>Panorámica</PresentationFormat>
  <Paragraphs>137</Paragraphs>
  <Slides>14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Algerian</vt:lpstr>
      <vt:lpstr>Arial</vt:lpstr>
      <vt:lpstr>Arial Narrow</vt:lpstr>
      <vt:lpstr>Calibri</vt:lpstr>
      <vt:lpstr>Calibri Light</vt:lpstr>
      <vt:lpstr>Wingdings</vt:lpstr>
      <vt:lpstr>Tema de Office</vt:lpstr>
      <vt:lpstr>Hoja de cálculo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Henry O'Neill</dc:creator>
  <cp:lastModifiedBy>Henry O'Neill</cp:lastModifiedBy>
  <cp:revision>25</cp:revision>
  <dcterms:created xsi:type="dcterms:W3CDTF">2020-02-23T17:52:58Z</dcterms:created>
  <dcterms:modified xsi:type="dcterms:W3CDTF">2020-03-20T13:14:22Z</dcterms:modified>
</cp:coreProperties>
</file>